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61"/>
  </p:notesMasterIdLst>
  <p:sldIdLst>
    <p:sldId id="257" r:id="rId3"/>
    <p:sldId id="330" r:id="rId4"/>
    <p:sldId id="328" r:id="rId5"/>
    <p:sldId id="372" r:id="rId6"/>
    <p:sldId id="293" r:id="rId7"/>
    <p:sldId id="347" r:id="rId8"/>
    <p:sldId id="272" r:id="rId9"/>
    <p:sldId id="292" r:id="rId10"/>
    <p:sldId id="348" r:id="rId11"/>
    <p:sldId id="349" r:id="rId12"/>
    <p:sldId id="350" r:id="rId13"/>
    <p:sldId id="354" r:id="rId14"/>
    <p:sldId id="352" r:id="rId15"/>
    <p:sldId id="358" r:id="rId16"/>
    <p:sldId id="351" r:id="rId17"/>
    <p:sldId id="371" r:id="rId18"/>
    <p:sldId id="367" r:id="rId19"/>
    <p:sldId id="370" r:id="rId20"/>
    <p:sldId id="369" r:id="rId21"/>
    <p:sldId id="294" r:id="rId22"/>
    <p:sldId id="297" r:id="rId23"/>
    <p:sldId id="307" r:id="rId24"/>
    <p:sldId id="308" r:id="rId25"/>
    <p:sldId id="309" r:id="rId26"/>
    <p:sldId id="310" r:id="rId27"/>
    <p:sldId id="311" r:id="rId28"/>
    <p:sldId id="312" r:id="rId29"/>
    <p:sldId id="363" r:id="rId30"/>
    <p:sldId id="315" r:id="rId31"/>
    <p:sldId id="316" r:id="rId32"/>
    <p:sldId id="317" r:id="rId33"/>
    <p:sldId id="318" r:id="rId34"/>
    <p:sldId id="319" r:id="rId35"/>
    <p:sldId id="332" r:id="rId36"/>
    <p:sldId id="320" r:id="rId37"/>
    <p:sldId id="321" r:id="rId38"/>
    <p:sldId id="323" r:id="rId39"/>
    <p:sldId id="324" r:id="rId40"/>
    <p:sldId id="325" r:id="rId41"/>
    <p:sldId id="326" r:id="rId42"/>
    <p:sldId id="364" r:id="rId43"/>
    <p:sldId id="305"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33" r:id="rId58"/>
    <p:sldId id="365" r:id="rId59"/>
    <p:sldId id="366"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3FEB71-F886-AC43-93D2-62C986628EF1}">
          <p14:sldIdLst>
            <p14:sldId id="257"/>
          </p14:sldIdLst>
        </p14:section>
        <p14:section name="Intro" id="{062F2F1C-FD7C-D84A-9DEF-A9EC8EA974CD}">
          <p14:sldIdLst>
            <p14:sldId id="330"/>
            <p14:sldId id="328"/>
            <p14:sldId id="372"/>
          </p14:sldIdLst>
        </p14:section>
        <p14:section name="Background" id="{46ECF314-04F6-7848-8EC0-966FB2091FFF}">
          <p14:sldIdLst>
            <p14:sldId id="293"/>
            <p14:sldId id="347"/>
            <p14:sldId id="272"/>
            <p14:sldId id="292"/>
            <p14:sldId id="348"/>
            <p14:sldId id="349"/>
            <p14:sldId id="350"/>
            <p14:sldId id="354"/>
            <p14:sldId id="352"/>
            <p14:sldId id="358"/>
            <p14:sldId id="351"/>
          </p14:sldIdLst>
        </p14:section>
        <p14:section name="Marketing 101" id="{971B40E2-F414-934F-88BB-A6B881183C75}">
          <p14:sldIdLst>
            <p14:sldId id="371"/>
            <p14:sldId id="367"/>
            <p14:sldId id="370"/>
            <p14:sldId id="369"/>
          </p14:sldIdLst>
        </p14:section>
        <p14:section name="Case Study - Humana" id="{6B0FB016-83EC-D14B-BB42-05888D79D0A7}">
          <p14:sldIdLst>
            <p14:sldId id="294"/>
            <p14:sldId id="297"/>
            <p14:sldId id="307"/>
            <p14:sldId id="308"/>
            <p14:sldId id="309"/>
            <p14:sldId id="310"/>
            <p14:sldId id="311"/>
          </p14:sldIdLst>
        </p14:section>
        <p14:section name="Case Study - Breast Tomo" id="{0C2C3ED7-9615-0B4C-A57E-30B4B773E310}">
          <p14:sldIdLst>
            <p14:sldId id="312"/>
            <p14:sldId id="363"/>
            <p14:sldId id="315"/>
            <p14:sldId id="316"/>
            <p14:sldId id="317"/>
            <p14:sldId id="318"/>
            <p14:sldId id="319"/>
          </p14:sldIdLst>
        </p14:section>
        <p14:section name="Approach" id="{9F73BC5E-7A8E-884A-8449-DFB7952E5267}">
          <p14:sldIdLst>
            <p14:sldId id="332"/>
            <p14:sldId id="320"/>
            <p14:sldId id="321"/>
            <p14:sldId id="323"/>
            <p14:sldId id="324"/>
            <p14:sldId id="325"/>
            <p14:sldId id="326"/>
          </p14:sldIdLst>
        </p14:section>
        <p14:section name="Approaches - Directed Personalization - WEM" id="{7E5995AF-E79E-4149-B012-11C7DF75211E}">
          <p14:sldIdLst>
            <p14:sldId id="364"/>
            <p14:sldId id="305"/>
            <p14:sldId id="334"/>
            <p14:sldId id="335"/>
            <p14:sldId id="336"/>
            <p14:sldId id="337"/>
            <p14:sldId id="338"/>
            <p14:sldId id="339"/>
            <p14:sldId id="340"/>
            <p14:sldId id="341"/>
            <p14:sldId id="342"/>
            <p14:sldId id="343"/>
            <p14:sldId id="344"/>
            <p14:sldId id="345"/>
            <p14:sldId id="346"/>
          </p14:sldIdLst>
        </p14:section>
        <p14:section name="Miscelaneous" id="{F3664291-5515-3B48-8BAE-4F51611D3E1B}">
          <p14:sldIdLst>
            <p14:sldId id="333"/>
            <p14:sldId id="365"/>
            <p14:sldId id="36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ta Keeney"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B23"/>
    <a:srgbClr val="B71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94" autoAdjust="0"/>
    <p:restoredTop sz="91014" autoAdjust="0"/>
  </p:normalViewPr>
  <p:slideViewPr>
    <p:cSldViewPr snapToGrid="0" snapToObjects="1">
      <p:cViewPr>
        <p:scale>
          <a:sx n="100" d="100"/>
          <a:sy n="100" d="100"/>
        </p:scale>
        <p:origin x="-1896" y="-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commentAuthors" Target="commentAuthors.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91A534-B324-46FC-9740-1B36B26C13AB}" type="datetimeFigureOut">
              <a:rPr lang="en-US" smtClean="0"/>
              <a:t>1/21/13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D41EC1-9624-4C5F-B557-7E017A5EC538}" type="slidenum">
              <a:rPr lang="en-US" smtClean="0"/>
              <a:t>‹#›</a:t>
            </a:fld>
            <a:endParaRPr lang="en-US"/>
          </a:p>
        </p:txBody>
      </p:sp>
    </p:spTree>
    <p:extLst>
      <p:ext uri="{BB962C8B-B14F-4D97-AF65-F5344CB8AC3E}">
        <p14:creationId xmlns:p14="http://schemas.microsoft.com/office/powerpoint/2010/main" val="2032652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 is actually in Psychology and Sociology.</a:t>
            </a:r>
            <a:r>
              <a:rPr lang="en-US" baseline="0" dirty="0" smtClean="0"/>
              <a:t>  From school I went to work at the Census Bureau as a Statistician</a:t>
            </a:r>
            <a:endParaRPr lang="en-US" dirty="0"/>
          </a:p>
        </p:txBody>
      </p:sp>
      <p:sp>
        <p:nvSpPr>
          <p:cNvPr id="4" name="Slide Number Placeholder 3"/>
          <p:cNvSpPr>
            <a:spLocks noGrp="1"/>
          </p:cNvSpPr>
          <p:nvPr>
            <p:ph type="sldNum" sz="quarter" idx="10"/>
          </p:nvPr>
        </p:nvSpPr>
        <p:spPr/>
        <p:txBody>
          <a:bodyPr/>
          <a:lstStyle/>
          <a:p>
            <a:fld id="{65D41EC1-9624-4C5F-B557-7E017A5EC538}" type="slidenum">
              <a:rPr lang="en-US" smtClean="0"/>
              <a:t>3</a:t>
            </a:fld>
            <a:endParaRPr lang="en-US"/>
          </a:p>
        </p:txBody>
      </p:sp>
    </p:spTree>
    <p:extLst>
      <p:ext uri="{BB962C8B-B14F-4D97-AF65-F5344CB8AC3E}">
        <p14:creationId xmlns:p14="http://schemas.microsoft.com/office/powerpoint/2010/main" val="273597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a:t>
            </a:r>
          </a:p>
          <a:p>
            <a:endParaRPr lang="en-US" dirty="0" smtClean="0"/>
          </a:p>
          <a:p>
            <a:pPr marL="169495" indent="-169495">
              <a:buFontTx/>
              <a:buChar char="-"/>
            </a:pPr>
            <a:r>
              <a:rPr lang="en-US" baseline="0" dirty="0" smtClean="0"/>
              <a:t>So, let me show you the finished product and what this looks like to the user.  When you first come to the site, you are going to see the same thing any new user would see.</a:t>
            </a:r>
          </a:p>
          <a:p>
            <a:pPr marL="169495" indent="-169495">
              <a:buFontTx/>
              <a:buChar char="-"/>
            </a:pPr>
            <a:endParaRPr lang="en-US" baseline="0" dirty="0" smtClean="0"/>
          </a:p>
          <a:p>
            <a:pPr marL="169495" indent="-169495">
              <a:buFontTx/>
              <a:buChar char="-"/>
            </a:pPr>
            <a:r>
              <a:rPr lang="en-US" baseline="0" dirty="0" smtClean="0"/>
              <a:t>A featured article in the hero image.  This is updated weekly to keep it fresh.  Sort of the traditional publishing model.  And the feature blocks in the next row have content from each area of the site.  The user is presented with a pretty even </a:t>
            </a:r>
            <a:r>
              <a:rPr lang="en-US" baseline="0" dirty="0" err="1" smtClean="0"/>
              <a:t>distirbution</a:t>
            </a:r>
            <a:r>
              <a:rPr lang="en-US" baseline="0" dirty="0" smtClean="0"/>
              <a:t> of content from different subject areas.</a:t>
            </a:r>
            <a:endParaRPr lang="en-US" dirty="0"/>
          </a:p>
        </p:txBody>
      </p:sp>
    </p:spTree>
    <p:extLst>
      <p:ext uri="{BB962C8B-B14F-4D97-AF65-F5344CB8AC3E}">
        <p14:creationId xmlns:p14="http://schemas.microsoft.com/office/powerpoint/2010/main" val="134566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a:t>
            </a:r>
          </a:p>
          <a:p>
            <a:endParaRPr lang="en-US" dirty="0" smtClean="0"/>
          </a:p>
          <a:p>
            <a:endParaRPr lang="en-US" dirty="0" smtClean="0"/>
          </a:p>
          <a:p>
            <a:pPr marL="169495" indent="-169495">
              <a:buFontTx/>
              <a:buChar char="-"/>
            </a:pPr>
            <a:r>
              <a:rPr lang="en-US" baseline="0" dirty="0" smtClean="0"/>
              <a:t>After you tell us a bit about yourself we start showing you more content relevant to your preferences.</a:t>
            </a:r>
          </a:p>
          <a:p>
            <a:pPr marL="169495" indent="-169495">
              <a:buFontTx/>
              <a:buChar char="-"/>
            </a:pPr>
            <a:r>
              <a:rPr lang="en-US" baseline="0" dirty="0" smtClean="0"/>
              <a:t>This user is in a segment of male or female under 60.  The user has shown they are predominantly interested in health related content.</a:t>
            </a:r>
          </a:p>
          <a:p>
            <a:pPr marL="169495" indent="-169495">
              <a:buFontTx/>
              <a:buChar char="-"/>
            </a:pPr>
            <a:endParaRPr lang="en-US" baseline="0" dirty="0" smtClean="0"/>
          </a:p>
          <a:p>
            <a:pPr marL="169495" indent="-169495">
              <a:buFontTx/>
              <a:buChar char="-"/>
            </a:pPr>
            <a:r>
              <a:rPr lang="en-US" baseline="0" dirty="0" smtClean="0"/>
              <a:t>We feature web and email content weighted towards new health content.</a:t>
            </a:r>
          </a:p>
          <a:p>
            <a:endParaRPr lang="en-US" baseline="0" dirty="0" smtClean="0"/>
          </a:p>
          <a:p>
            <a:r>
              <a:rPr lang="en-US" baseline="0" dirty="0" smtClean="0"/>
              <a:t>So, one of the things I mentioned there is that we are now taking this beyond what the user told us in their profile.  All the content in the site is tagged to a category.  Based on the user’s engagement, we start featuring content based on their </a:t>
            </a:r>
            <a:r>
              <a:rPr lang="en-US" baseline="0" dirty="0" err="1" smtClean="0"/>
              <a:t>behaviour</a:t>
            </a:r>
            <a:r>
              <a:rPr lang="en-US" baseline="0" dirty="0" smtClean="0"/>
              <a:t>.  Not just on what they told us, but on what they are actually doing.</a:t>
            </a:r>
          </a:p>
          <a:p>
            <a:endParaRPr lang="en-US" baseline="0" dirty="0" smtClean="0"/>
          </a:p>
          <a:p>
            <a:r>
              <a:rPr lang="en-US" baseline="0" dirty="0" smtClean="0"/>
              <a:t>You ever notice when you buy a car, you see other people driving that car everywhere.  People thought this might seem creepy, but it’s not.  It’s actually what engaged web users expect.  We see this throughout media and retail. If you use the music service Pandora, the channels are setup by you telling the site a song you like, it recommends content for you.  When you go to Netflix streaming, the primary </a:t>
            </a:r>
            <a:r>
              <a:rPr lang="en-US" baseline="0" dirty="0" err="1" smtClean="0"/>
              <a:t>nav</a:t>
            </a:r>
            <a:r>
              <a:rPr lang="en-US" baseline="0" dirty="0" smtClean="0"/>
              <a:t> item is suggestions for you based on what you have watched and what you have rated.</a:t>
            </a:r>
          </a:p>
          <a:p>
            <a:pPr defTabSz="903976" eaLnBrk="0" fontAlgn="base" hangingPunct="0">
              <a:spcBef>
                <a:spcPct val="0"/>
              </a:spcBef>
              <a:spcAft>
                <a:spcPct val="0"/>
              </a:spcAft>
              <a:defRPr/>
            </a:pPr>
            <a:endParaRPr lang="en-US" baseline="0" dirty="0" smtClean="0"/>
          </a:p>
          <a:p>
            <a:pPr defTabSz="903976" eaLnBrk="0" fontAlgn="base" hangingPunct="0">
              <a:spcBef>
                <a:spcPct val="0"/>
              </a:spcBef>
              <a:spcAft>
                <a:spcPct val="0"/>
              </a:spcAft>
              <a:defRPr/>
            </a:pPr>
            <a:endParaRPr lang="en-US" dirty="0" smtClean="0"/>
          </a:p>
        </p:txBody>
      </p:sp>
    </p:spTree>
    <p:extLst>
      <p:ext uri="{BB962C8B-B14F-4D97-AF65-F5344CB8AC3E}">
        <p14:creationId xmlns:p14="http://schemas.microsoft.com/office/powerpoint/2010/main" val="161100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a:t>
            </a:r>
          </a:p>
          <a:p>
            <a:endParaRPr lang="en-US" dirty="0" smtClean="0"/>
          </a:p>
          <a:p>
            <a:r>
              <a:rPr lang="en-US" dirty="0" smtClean="0"/>
              <a:t>So, this segment is – read from slide</a:t>
            </a:r>
            <a:endParaRPr lang="en-US" dirty="0"/>
          </a:p>
        </p:txBody>
      </p:sp>
    </p:spTree>
    <p:extLst>
      <p:ext uri="{BB962C8B-B14F-4D97-AF65-F5344CB8AC3E}">
        <p14:creationId xmlns:p14="http://schemas.microsoft.com/office/powerpoint/2010/main" val="165672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a:t>
            </a:r>
          </a:p>
          <a:p>
            <a:endParaRPr lang="en-US" dirty="0" smtClean="0"/>
          </a:p>
          <a:p>
            <a:r>
              <a:rPr lang="en-US" dirty="0" smtClean="0"/>
              <a:t>So, this segment is – read from slide</a:t>
            </a:r>
            <a:endParaRPr lang="en-US" dirty="0"/>
          </a:p>
        </p:txBody>
      </p:sp>
    </p:spTree>
    <p:extLst>
      <p:ext uri="{BB962C8B-B14F-4D97-AF65-F5344CB8AC3E}">
        <p14:creationId xmlns:p14="http://schemas.microsoft.com/office/powerpoint/2010/main" val="2312341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p>
          <a:p>
            <a:endParaRPr lang="en-US" dirty="0" smtClean="0"/>
          </a:p>
          <a:p>
            <a:r>
              <a:rPr lang="en-US" dirty="0" smtClean="0"/>
              <a:t>Turn</a:t>
            </a:r>
            <a:r>
              <a:rPr lang="en-US" baseline="0" dirty="0" smtClean="0"/>
              <a:t> over to Andy.  I think our client is on the webinar today</a:t>
            </a:r>
            <a:r>
              <a:rPr lang="en-US" baseline="0" smtClean="0"/>
              <a:t>. </a:t>
            </a:r>
            <a:endParaRPr lang="en-US" dirty="0"/>
          </a:p>
        </p:txBody>
      </p:sp>
    </p:spTree>
    <p:extLst>
      <p:ext uri="{BB962C8B-B14F-4D97-AF65-F5344CB8AC3E}">
        <p14:creationId xmlns:p14="http://schemas.microsoft.com/office/powerpoint/2010/main" val="323904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00"/>
                </a:solidFill>
              </a:rPr>
              <a:t>All</a:t>
            </a:r>
            <a:r>
              <a:rPr lang="en-US" baseline="0" dirty="0" smtClean="0">
                <a:solidFill>
                  <a:srgbClr val="FFFF00"/>
                </a:solidFill>
              </a:rPr>
              <a:t> set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265204BF-E440-4FA8-8D0A-C75C375B177F}" type="slidenum">
              <a:rPr lang="en-US" smtClean="0"/>
              <a:t>28</a:t>
            </a:fld>
            <a:endParaRPr lang="en-US"/>
          </a:p>
        </p:txBody>
      </p:sp>
    </p:spTree>
    <p:extLst>
      <p:ext uri="{BB962C8B-B14F-4D97-AF65-F5344CB8AC3E}">
        <p14:creationId xmlns:p14="http://schemas.microsoft.com/office/powerpoint/2010/main" val="941853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All set</a:t>
            </a:r>
          </a:p>
        </p:txBody>
      </p:sp>
      <p:sp>
        <p:nvSpPr>
          <p:cNvPr id="4" name="Slide Number Placeholder 3"/>
          <p:cNvSpPr>
            <a:spLocks noGrp="1"/>
          </p:cNvSpPr>
          <p:nvPr>
            <p:ph type="sldNum" sz="quarter" idx="10"/>
          </p:nvPr>
        </p:nvSpPr>
        <p:spPr/>
        <p:txBody>
          <a:bodyPr/>
          <a:lstStyle/>
          <a:p>
            <a:fld id="{265204BF-E440-4FA8-8D0A-C75C375B177F}" type="slidenum">
              <a:rPr lang="en-US" smtClean="0"/>
              <a:t>29</a:t>
            </a:fld>
            <a:endParaRPr lang="en-US"/>
          </a:p>
        </p:txBody>
      </p:sp>
    </p:spTree>
    <p:extLst>
      <p:ext uri="{BB962C8B-B14F-4D97-AF65-F5344CB8AC3E}">
        <p14:creationId xmlns:p14="http://schemas.microsoft.com/office/powerpoint/2010/main" val="40251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All set</a:t>
            </a:r>
          </a:p>
        </p:txBody>
      </p:sp>
      <p:sp>
        <p:nvSpPr>
          <p:cNvPr id="4" name="Slide Number Placeholder 3"/>
          <p:cNvSpPr>
            <a:spLocks noGrp="1"/>
          </p:cNvSpPr>
          <p:nvPr>
            <p:ph type="sldNum" sz="quarter" idx="10"/>
          </p:nvPr>
        </p:nvSpPr>
        <p:spPr/>
        <p:txBody>
          <a:bodyPr/>
          <a:lstStyle/>
          <a:p>
            <a:fld id="{265204BF-E440-4FA8-8D0A-C75C375B177F}" type="slidenum">
              <a:rPr lang="en-US" smtClean="0"/>
              <a:t>30</a:t>
            </a:fld>
            <a:endParaRPr lang="en-US"/>
          </a:p>
        </p:txBody>
      </p:sp>
    </p:spTree>
    <p:extLst>
      <p:ext uri="{BB962C8B-B14F-4D97-AF65-F5344CB8AC3E}">
        <p14:creationId xmlns:p14="http://schemas.microsoft.com/office/powerpoint/2010/main" val="4025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All set</a:t>
            </a:r>
          </a:p>
          <a:p>
            <a:endParaRPr lang="en-US" dirty="0"/>
          </a:p>
        </p:txBody>
      </p:sp>
      <p:sp>
        <p:nvSpPr>
          <p:cNvPr id="4" name="Slide Number Placeholder 3"/>
          <p:cNvSpPr>
            <a:spLocks noGrp="1"/>
          </p:cNvSpPr>
          <p:nvPr>
            <p:ph type="sldNum" sz="quarter" idx="10"/>
          </p:nvPr>
        </p:nvSpPr>
        <p:spPr/>
        <p:txBody>
          <a:bodyPr/>
          <a:lstStyle/>
          <a:p>
            <a:fld id="{265204BF-E440-4FA8-8D0A-C75C375B177F}" type="slidenum">
              <a:rPr lang="en-US" smtClean="0"/>
              <a:t>31</a:t>
            </a:fld>
            <a:endParaRPr lang="en-US"/>
          </a:p>
        </p:txBody>
      </p:sp>
    </p:spTree>
    <p:extLst>
      <p:ext uri="{BB962C8B-B14F-4D97-AF65-F5344CB8AC3E}">
        <p14:creationId xmlns:p14="http://schemas.microsoft.com/office/powerpoint/2010/main" val="2170168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All set</a:t>
            </a:r>
          </a:p>
          <a:p>
            <a:pPr defTabSz="914350">
              <a:defRPr/>
            </a:pPr>
            <a:endParaRPr lang="en-US" dirty="0" smtClean="0">
              <a:solidFill>
                <a:srgbClr val="FFFF00"/>
              </a:solidFill>
            </a:endParaRPr>
          </a:p>
        </p:txBody>
      </p:sp>
      <p:sp>
        <p:nvSpPr>
          <p:cNvPr id="4" name="Slide Number Placeholder 3"/>
          <p:cNvSpPr>
            <a:spLocks noGrp="1"/>
          </p:cNvSpPr>
          <p:nvPr>
            <p:ph type="sldNum" sz="quarter" idx="10"/>
          </p:nvPr>
        </p:nvSpPr>
        <p:spPr/>
        <p:txBody>
          <a:bodyPr/>
          <a:lstStyle/>
          <a:p>
            <a:fld id="{265204BF-E440-4FA8-8D0A-C75C375B177F}" type="slidenum">
              <a:rPr lang="en-US" smtClean="0"/>
              <a:t>32</a:t>
            </a:fld>
            <a:endParaRPr lang="en-US"/>
          </a:p>
        </p:txBody>
      </p:sp>
    </p:spTree>
    <p:extLst>
      <p:ext uri="{BB962C8B-B14F-4D97-AF65-F5344CB8AC3E}">
        <p14:creationId xmlns:p14="http://schemas.microsoft.com/office/powerpoint/2010/main" val="128341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get to more meaningful information we segment the data.  We know in analytics that we can get more accurate information if we can group people into common groups or segments.  We aren’t all the same, but we are like a lot of other people.</a:t>
            </a:r>
          </a:p>
        </p:txBody>
      </p:sp>
      <p:sp>
        <p:nvSpPr>
          <p:cNvPr id="4" name="Slide Number Placeholder 3"/>
          <p:cNvSpPr>
            <a:spLocks noGrp="1"/>
          </p:cNvSpPr>
          <p:nvPr>
            <p:ph type="sldNum" sz="quarter" idx="10"/>
          </p:nvPr>
        </p:nvSpPr>
        <p:spPr/>
        <p:txBody>
          <a:bodyPr/>
          <a:lstStyle/>
          <a:p>
            <a:fld id="{65D41EC1-9624-4C5F-B557-7E017A5EC538}" type="slidenum">
              <a:rPr lang="en-US" smtClean="0"/>
              <a:t>7</a:t>
            </a:fld>
            <a:endParaRPr lang="en-US"/>
          </a:p>
        </p:txBody>
      </p:sp>
    </p:spTree>
    <p:extLst>
      <p:ext uri="{BB962C8B-B14F-4D97-AF65-F5344CB8AC3E}">
        <p14:creationId xmlns:p14="http://schemas.microsoft.com/office/powerpoint/2010/main" val="3835049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set – Made changes</a:t>
            </a:r>
          </a:p>
          <a:p>
            <a:endParaRPr lang="en-US" dirty="0" smtClean="0"/>
          </a:p>
        </p:txBody>
      </p:sp>
      <p:sp>
        <p:nvSpPr>
          <p:cNvPr id="4" name="Slide Number Placeholder 3"/>
          <p:cNvSpPr>
            <a:spLocks noGrp="1"/>
          </p:cNvSpPr>
          <p:nvPr>
            <p:ph type="sldNum" sz="quarter" idx="10"/>
          </p:nvPr>
        </p:nvSpPr>
        <p:spPr/>
        <p:txBody>
          <a:bodyPr/>
          <a:lstStyle/>
          <a:p>
            <a:fld id="{265204BF-E440-4FA8-8D0A-C75C375B177F}" type="slidenum">
              <a:rPr lang="en-US" smtClean="0"/>
              <a:t>33</a:t>
            </a:fld>
            <a:endParaRPr lang="en-US"/>
          </a:p>
        </p:txBody>
      </p:sp>
    </p:spTree>
    <p:extLst>
      <p:ext uri="{BB962C8B-B14F-4D97-AF65-F5344CB8AC3E}">
        <p14:creationId xmlns:p14="http://schemas.microsoft.com/office/powerpoint/2010/main" val="2992266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to add a little more explanation.</a:t>
            </a:r>
          </a:p>
          <a:p>
            <a:endParaRPr lang="en-US" dirty="0" smtClean="0"/>
          </a:p>
          <a:p>
            <a:pPr defTabSz="897301">
              <a:defRPr/>
            </a:pPr>
            <a:r>
              <a:rPr lang="en-US" dirty="0" smtClean="0"/>
              <a:t>The average influencer or purchase decision</a:t>
            </a:r>
            <a:r>
              <a:rPr lang="en-US" baseline="0" dirty="0" smtClean="0"/>
              <a:t> maker visits a website (xx) times before being ready to consider a purchase.  On average, users are 80% of the way to making a purchase before they are ready to talk to a sales person.  With this many visits to the website, we should take advantage of that.</a:t>
            </a:r>
          </a:p>
          <a:p>
            <a:endParaRPr lang="en-US" dirty="0"/>
          </a:p>
        </p:txBody>
      </p:sp>
      <p:sp>
        <p:nvSpPr>
          <p:cNvPr id="4" name="Slide Number Placeholder 3"/>
          <p:cNvSpPr>
            <a:spLocks noGrp="1"/>
          </p:cNvSpPr>
          <p:nvPr>
            <p:ph type="sldNum" sz="quarter" idx="10"/>
          </p:nvPr>
        </p:nvSpPr>
        <p:spPr/>
        <p:txBody>
          <a:bodyPr/>
          <a:lstStyle/>
          <a:p>
            <a:fld id="{265204BF-E440-4FA8-8D0A-C75C375B177F}" type="slidenum">
              <a:rPr lang="en-US" smtClean="0"/>
              <a:t>35</a:t>
            </a:fld>
            <a:endParaRPr lang="en-US"/>
          </a:p>
        </p:txBody>
      </p:sp>
    </p:spTree>
    <p:extLst>
      <p:ext uri="{BB962C8B-B14F-4D97-AF65-F5344CB8AC3E}">
        <p14:creationId xmlns:p14="http://schemas.microsoft.com/office/powerpoint/2010/main" val="2992266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to review</a:t>
            </a:r>
            <a:endParaRPr lang="en-US" dirty="0"/>
          </a:p>
        </p:txBody>
      </p:sp>
      <p:sp>
        <p:nvSpPr>
          <p:cNvPr id="4" name="Slide Number Placeholder 3"/>
          <p:cNvSpPr>
            <a:spLocks noGrp="1"/>
          </p:cNvSpPr>
          <p:nvPr>
            <p:ph type="sldNum" sz="quarter" idx="10"/>
          </p:nvPr>
        </p:nvSpPr>
        <p:spPr/>
        <p:txBody>
          <a:bodyPr/>
          <a:lstStyle/>
          <a:p>
            <a:fld id="{265204BF-E440-4FA8-8D0A-C75C375B177F}" type="slidenum">
              <a:rPr lang="en-US" smtClean="0"/>
              <a:t>36</a:t>
            </a:fld>
            <a:endParaRPr lang="en-US"/>
          </a:p>
        </p:txBody>
      </p:sp>
    </p:spTree>
    <p:extLst>
      <p:ext uri="{BB962C8B-B14F-4D97-AF65-F5344CB8AC3E}">
        <p14:creationId xmlns:p14="http://schemas.microsoft.com/office/powerpoint/2010/main" val="2992266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All set</a:t>
            </a:r>
          </a:p>
          <a:p>
            <a:endParaRPr lang="en-US" dirty="0"/>
          </a:p>
        </p:txBody>
      </p:sp>
      <p:sp>
        <p:nvSpPr>
          <p:cNvPr id="4" name="Slide Number Placeholder 3"/>
          <p:cNvSpPr>
            <a:spLocks noGrp="1"/>
          </p:cNvSpPr>
          <p:nvPr>
            <p:ph type="sldNum" sz="quarter" idx="10"/>
          </p:nvPr>
        </p:nvSpPr>
        <p:spPr/>
        <p:txBody>
          <a:bodyPr/>
          <a:lstStyle/>
          <a:p>
            <a:fld id="{265204BF-E440-4FA8-8D0A-C75C375B177F}" type="slidenum">
              <a:rPr lang="en-US" smtClean="0"/>
              <a:t>37</a:t>
            </a:fld>
            <a:endParaRPr lang="en-US"/>
          </a:p>
        </p:txBody>
      </p:sp>
    </p:spTree>
    <p:extLst>
      <p:ext uri="{BB962C8B-B14F-4D97-AF65-F5344CB8AC3E}">
        <p14:creationId xmlns:p14="http://schemas.microsoft.com/office/powerpoint/2010/main" val="2992266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to review</a:t>
            </a:r>
            <a:endParaRPr lang="en-US" dirty="0"/>
          </a:p>
        </p:txBody>
      </p:sp>
      <p:sp>
        <p:nvSpPr>
          <p:cNvPr id="4" name="Slide Number Placeholder 3"/>
          <p:cNvSpPr>
            <a:spLocks noGrp="1"/>
          </p:cNvSpPr>
          <p:nvPr>
            <p:ph type="sldNum" sz="quarter" idx="10"/>
          </p:nvPr>
        </p:nvSpPr>
        <p:spPr/>
        <p:txBody>
          <a:bodyPr/>
          <a:lstStyle/>
          <a:p>
            <a:fld id="{265204BF-E440-4FA8-8D0A-C75C375B177F}" type="slidenum">
              <a:rPr lang="en-US" smtClean="0"/>
              <a:t>38</a:t>
            </a:fld>
            <a:endParaRPr lang="en-US"/>
          </a:p>
        </p:txBody>
      </p:sp>
    </p:spTree>
    <p:extLst>
      <p:ext uri="{BB962C8B-B14F-4D97-AF65-F5344CB8AC3E}">
        <p14:creationId xmlns:p14="http://schemas.microsoft.com/office/powerpoint/2010/main" val="2992266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All set</a:t>
            </a:r>
          </a:p>
          <a:p>
            <a:endParaRPr lang="en-US" dirty="0"/>
          </a:p>
        </p:txBody>
      </p:sp>
      <p:sp>
        <p:nvSpPr>
          <p:cNvPr id="4" name="Slide Number Placeholder 3"/>
          <p:cNvSpPr>
            <a:spLocks noGrp="1"/>
          </p:cNvSpPr>
          <p:nvPr>
            <p:ph type="sldNum" sz="quarter" idx="10"/>
          </p:nvPr>
        </p:nvSpPr>
        <p:spPr/>
        <p:txBody>
          <a:bodyPr/>
          <a:lstStyle/>
          <a:p>
            <a:fld id="{265204BF-E440-4FA8-8D0A-C75C375B177F}" type="slidenum">
              <a:rPr lang="en-US" smtClean="0"/>
              <a:t>39</a:t>
            </a:fld>
            <a:endParaRPr lang="en-US"/>
          </a:p>
        </p:txBody>
      </p:sp>
    </p:spTree>
    <p:extLst>
      <p:ext uri="{BB962C8B-B14F-4D97-AF65-F5344CB8AC3E}">
        <p14:creationId xmlns:p14="http://schemas.microsoft.com/office/powerpoint/2010/main" val="2992266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All set</a:t>
            </a:r>
          </a:p>
        </p:txBody>
      </p:sp>
      <p:sp>
        <p:nvSpPr>
          <p:cNvPr id="4" name="Slide Number Placeholder 3"/>
          <p:cNvSpPr>
            <a:spLocks noGrp="1"/>
          </p:cNvSpPr>
          <p:nvPr>
            <p:ph type="sldNum" sz="quarter" idx="10"/>
          </p:nvPr>
        </p:nvSpPr>
        <p:spPr/>
        <p:txBody>
          <a:bodyPr/>
          <a:lstStyle/>
          <a:p>
            <a:fld id="{265204BF-E440-4FA8-8D0A-C75C375B177F}" type="slidenum">
              <a:rPr lang="en-US" smtClean="0"/>
              <a:t>40</a:t>
            </a:fld>
            <a:endParaRPr lang="en-US"/>
          </a:p>
        </p:txBody>
      </p:sp>
    </p:spTree>
    <p:extLst>
      <p:ext uri="{BB962C8B-B14F-4D97-AF65-F5344CB8AC3E}">
        <p14:creationId xmlns:p14="http://schemas.microsoft.com/office/powerpoint/2010/main" val="288659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a:t>
            </a:r>
          </a:p>
          <a:p>
            <a:endParaRPr lang="en-US" dirty="0" smtClean="0"/>
          </a:p>
          <a:p>
            <a:r>
              <a:rPr lang="en-US" dirty="0" smtClean="0"/>
              <a:t>- Drupal</a:t>
            </a:r>
            <a:r>
              <a:rPr lang="en-US" baseline="0" dirty="0" smtClean="0"/>
              <a:t> had what we needed for personalization and it allowed us to extend the tools.  Some of what we needed didn’t exist yet, so we had to build it.  And, like good members of the community, we were excited to contribute our framework back.</a:t>
            </a:r>
            <a:endParaRPr lang="en-US" dirty="0"/>
          </a:p>
        </p:txBody>
      </p:sp>
    </p:spTree>
    <p:extLst>
      <p:ext uri="{BB962C8B-B14F-4D97-AF65-F5344CB8AC3E}">
        <p14:creationId xmlns:p14="http://schemas.microsoft.com/office/powerpoint/2010/main" val="548228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5D41EC1-9624-4C5F-B557-7E017A5EC538}" type="slidenum">
              <a:rPr lang="en-US" smtClean="0"/>
              <a:t>58</a:t>
            </a:fld>
            <a:endParaRPr lang="en-US"/>
          </a:p>
        </p:txBody>
      </p:sp>
    </p:spTree>
    <p:extLst>
      <p:ext uri="{BB962C8B-B14F-4D97-AF65-F5344CB8AC3E}">
        <p14:creationId xmlns:p14="http://schemas.microsoft.com/office/powerpoint/2010/main" val="3835049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use this example a lot when explaining this to people.  Our CEO is a fairly fashion forward guy in his late 30s.  </a:t>
            </a:r>
            <a:endParaRPr lang="en-US" dirty="0"/>
          </a:p>
        </p:txBody>
      </p:sp>
      <p:sp>
        <p:nvSpPr>
          <p:cNvPr id="4" name="Slide Number Placeholder 3"/>
          <p:cNvSpPr>
            <a:spLocks noGrp="1"/>
          </p:cNvSpPr>
          <p:nvPr>
            <p:ph type="sldNum" sz="quarter" idx="10"/>
          </p:nvPr>
        </p:nvSpPr>
        <p:spPr/>
        <p:txBody>
          <a:bodyPr/>
          <a:lstStyle/>
          <a:p>
            <a:fld id="{65D41EC1-9624-4C5F-B557-7E017A5EC538}" type="slidenum">
              <a:rPr lang="en-US" smtClean="0"/>
              <a:t>9</a:t>
            </a:fld>
            <a:endParaRPr lang="en-US"/>
          </a:p>
        </p:txBody>
      </p:sp>
    </p:spTree>
    <p:extLst>
      <p:ext uri="{BB962C8B-B14F-4D97-AF65-F5344CB8AC3E}">
        <p14:creationId xmlns:p14="http://schemas.microsoft.com/office/powerpoint/2010/main" val="209835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about this for an email.</a:t>
            </a:r>
            <a:r>
              <a:rPr lang="en-US" baseline="0" dirty="0" smtClean="0"/>
              <a:t>  Totally appropriate to me!</a:t>
            </a:r>
            <a:endParaRPr lang="en-US" dirty="0"/>
          </a:p>
        </p:txBody>
      </p:sp>
      <p:sp>
        <p:nvSpPr>
          <p:cNvPr id="4" name="Slide Number Placeholder 3"/>
          <p:cNvSpPr>
            <a:spLocks noGrp="1"/>
          </p:cNvSpPr>
          <p:nvPr>
            <p:ph type="sldNum" sz="quarter" idx="10"/>
          </p:nvPr>
        </p:nvSpPr>
        <p:spPr/>
        <p:txBody>
          <a:bodyPr/>
          <a:lstStyle/>
          <a:p>
            <a:fld id="{65D41EC1-9624-4C5F-B557-7E017A5EC538}" type="slidenum">
              <a:rPr lang="en-US" smtClean="0"/>
              <a:t>10</a:t>
            </a:fld>
            <a:endParaRPr lang="en-US"/>
          </a:p>
        </p:txBody>
      </p:sp>
    </p:spTree>
    <p:extLst>
      <p:ext uri="{BB962C8B-B14F-4D97-AF65-F5344CB8AC3E}">
        <p14:creationId xmlns:p14="http://schemas.microsoft.com/office/powerpoint/2010/main" val="2430221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some people do this well.  Amazon has been the king of this.</a:t>
            </a:r>
            <a:r>
              <a:rPr lang="en-US" baseline="0" dirty="0" smtClean="0"/>
              <a:t>  They have products for everyone.  They are not </a:t>
            </a:r>
            <a:r>
              <a:rPr lang="en-US" baseline="0" dirty="0" err="1" smtClean="0"/>
              <a:t>targetted</a:t>
            </a:r>
            <a:r>
              <a:rPr lang="en-US" baseline="0" dirty="0" smtClean="0"/>
              <a:t> at any one group.  But somehow, so many of us go there over and over.  Marketers and brand managers thought this would never work.  It works, because despite their variety, they always are figuring out how to show me stuff I am interested in.  They have too many books and products for me to explore and find things. </a:t>
            </a:r>
            <a:endParaRPr lang="en-US" dirty="0"/>
          </a:p>
        </p:txBody>
      </p:sp>
      <p:sp>
        <p:nvSpPr>
          <p:cNvPr id="4" name="Slide Number Placeholder 3"/>
          <p:cNvSpPr>
            <a:spLocks noGrp="1"/>
          </p:cNvSpPr>
          <p:nvPr>
            <p:ph type="sldNum" sz="quarter" idx="10"/>
          </p:nvPr>
        </p:nvSpPr>
        <p:spPr/>
        <p:txBody>
          <a:bodyPr/>
          <a:lstStyle/>
          <a:p>
            <a:fld id="{65D41EC1-9624-4C5F-B557-7E017A5EC538}" type="slidenum">
              <a:rPr lang="en-US" smtClean="0"/>
              <a:t>11</a:t>
            </a:fld>
            <a:endParaRPr lang="en-US"/>
          </a:p>
        </p:txBody>
      </p:sp>
    </p:spTree>
    <p:extLst>
      <p:ext uri="{BB962C8B-B14F-4D97-AF65-F5344CB8AC3E}">
        <p14:creationId xmlns:p14="http://schemas.microsoft.com/office/powerpoint/2010/main" val="64076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All set</a:t>
            </a:r>
          </a:p>
        </p:txBody>
      </p:sp>
      <p:sp>
        <p:nvSpPr>
          <p:cNvPr id="4" name="Slide Number Placeholder 3"/>
          <p:cNvSpPr>
            <a:spLocks noGrp="1"/>
          </p:cNvSpPr>
          <p:nvPr>
            <p:ph type="sldNum" sz="quarter" idx="10"/>
          </p:nvPr>
        </p:nvSpPr>
        <p:spPr/>
        <p:txBody>
          <a:bodyPr/>
          <a:lstStyle/>
          <a:p>
            <a:fld id="{265204BF-E440-4FA8-8D0A-C75C375B177F}" type="slidenum">
              <a:rPr lang="en-US" smtClean="0"/>
              <a:t>14</a:t>
            </a:fld>
            <a:endParaRPr lang="en-US"/>
          </a:p>
        </p:txBody>
      </p:sp>
    </p:spTree>
    <p:extLst>
      <p:ext uri="{BB962C8B-B14F-4D97-AF65-F5344CB8AC3E}">
        <p14:creationId xmlns:p14="http://schemas.microsoft.com/office/powerpoint/2010/main" val="4025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00"/>
                </a:solidFill>
              </a:rPr>
              <a:t>All</a:t>
            </a:r>
            <a:r>
              <a:rPr lang="en-US" baseline="0" dirty="0" smtClean="0">
                <a:solidFill>
                  <a:srgbClr val="FFFF00"/>
                </a:solidFill>
              </a:rPr>
              <a:t> set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265204BF-E440-4FA8-8D0A-C75C375B177F}" type="slidenum">
              <a:rPr lang="en-US" smtClean="0"/>
              <a:t>17</a:t>
            </a:fld>
            <a:endParaRPr lang="en-US"/>
          </a:p>
        </p:txBody>
      </p:sp>
    </p:spTree>
    <p:extLst>
      <p:ext uri="{BB962C8B-B14F-4D97-AF65-F5344CB8AC3E}">
        <p14:creationId xmlns:p14="http://schemas.microsoft.com/office/powerpoint/2010/main" val="94185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00"/>
                </a:solidFill>
              </a:rPr>
              <a:t>All</a:t>
            </a:r>
            <a:r>
              <a:rPr lang="en-US" baseline="0" dirty="0" smtClean="0">
                <a:solidFill>
                  <a:srgbClr val="FFFF00"/>
                </a:solidFill>
              </a:rPr>
              <a:t> set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265204BF-E440-4FA8-8D0A-C75C375B177F}" type="slidenum">
              <a:rPr lang="en-US" smtClean="0"/>
              <a:t>18</a:t>
            </a:fld>
            <a:endParaRPr lang="en-US"/>
          </a:p>
        </p:txBody>
      </p:sp>
    </p:spTree>
    <p:extLst>
      <p:ext uri="{BB962C8B-B14F-4D97-AF65-F5344CB8AC3E}">
        <p14:creationId xmlns:p14="http://schemas.microsoft.com/office/powerpoint/2010/main" val="941853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Jason Y and Andy</a:t>
            </a:r>
          </a:p>
          <a:p>
            <a:endParaRPr lang="en-US" dirty="0" smtClean="0"/>
          </a:p>
          <a:p>
            <a:r>
              <a:rPr lang="en-US" dirty="0" smtClean="0"/>
              <a:t>Humana is the nations largest provider of</a:t>
            </a:r>
            <a:r>
              <a:rPr lang="en-US" baseline="0" dirty="0" smtClean="0"/>
              <a:t> </a:t>
            </a:r>
            <a:endParaRPr lang="en-US" dirty="0" smtClean="0"/>
          </a:p>
          <a:p>
            <a:r>
              <a:rPr lang="en-US" dirty="0" smtClean="0"/>
              <a:t>Market-Bridge</a:t>
            </a:r>
            <a:r>
              <a:rPr lang="en-US" baseline="0" dirty="0" smtClean="0"/>
              <a:t> and Digital Bungalow had </a:t>
            </a:r>
          </a:p>
          <a:p>
            <a:endParaRPr lang="en-US" baseline="0" dirty="0" smtClean="0"/>
          </a:p>
          <a:p>
            <a:r>
              <a:rPr lang="en-US" dirty="0" smtClean="0"/>
              <a:t>One of the country's largest Medicare providers and a top health insurer, Humana provides Medicare Advantage plans and prescription drug coverage to more than 4.5 million members throughout the US.  In</a:t>
            </a:r>
            <a:r>
              <a:rPr lang="en-US" baseline="0" dirty="0" smtClean="0"/>
              <a:t> the Medicare market, private insurers cannot market directly to customers until they reach the age of eligibility.  </a:t>
            </a:r>
            <a:r>
              <a:rPr lang="en-US" baseline="0" dirty="0" err="1" smtClean="0"/>
              <a:t>Marketbridge</a:t>
            </a:r>
            <a:r>
              <a:rPr lang="en-US" baseline="0" dirty="0" smtClean="0"/>
              <a:t> and Digital Bungalow worked together to create a program to drive brand affinity in people ages 45 to 65.  </a:t>
            </a:r>
          </a:p>
          <a:p>
            <a:endParaRPr lang="en-US" baseline="0" dirty="0" smtClean="0"/>
          </a:p>
          <a:p>
            <a:r>
              <a:rPr lang="en-US" baseline="0" dirty="0" smtClean="0"/>
              <a:t>The program was a multi-channel marketing campaign with a website at the hub.  The website, </a:t>
            </a:r>
            <a:r>
              <a:rPr lang="en-US" baseline="0" dirty="0" err="1" smtClean="0"/>
              <a:t>realforme.com</a:t>
            </a:r>
            <a:r>
              <a:rPr lang="en-US" baseline="0" dirty="0" smtClean="0"/>
              <a:t> featured articles by prominent bloggers in the subject areas (or pillars) of Health, Self, Family, and Play.</a:t>
            </a:r>
          </a:p>
          <a:p>
            <a:endParaRPr lang="en-US" baseline="0" dirty="0" smtClean="0"/>
          </a:p>
          <a:p>
            <a:r>
              <a:rPr lang="en-US" baseline="0" dirty="0" smtClean="0"/>
              <a:t>The program was extremely successful.  At the end of three years, over 370,000 people had signed up for the site</a:t>
            </a:r>
          </a:p>
          <a:p>
            <a:endParaRPr lang="en-US" baseline="0" dirty="0" smtClean="0"/>
          </a:p>
          <a:p>
            <a:r>
              <a:rPr lang="en-US" baseline="0" dirty="0" smtClean="0"/>
              <a:t>When Andy and his team analyzed the purchasing behavior of site subscribers, they found that they were much more likely to become and stay Humana subscribers</a:t>
            </a:r>
          </a:p>
          <a:p>
            <a:endParaRPr lang="en-US" baseline="0" dirty="0" smtClean="0"/>
          </a:p>
          <a:p>
            <a:r>
              <a:rPr lang="en-US" baseline="0" dirty="0" smtClean="0"/>
              <a:t>And, they program was awarded the Best Web-Based Customer Retention and Loyalty Campaign by the CMO council.</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961367"/>
          </a:xfrm>
        </p:spPr>
        <p:txBody>
          <a:bodyPr>
            <a:normAutofit/>
          </a:bodyPr>
          <a:lstStyle>
            <a:lvl1pPr>
              <a:defRPr sz="4000" b="0" i="0">
                <a:latin typeface="Helvetica"/>
                <a:ea typeface="Helvetica-Bold"/>
                <a:cs typeface="Helvetica"/>
              </a:defRPr>
            </a:lvl1pPr>
          </a:lstStyle>
          <a:p>
            <a:r>
              <a:rPr lang="en-US" dirty="0" smtClean="0"/>
              <a:t>EDIT MASTER TITLE STYLE</a:t>
            </a:r>
            <a:endParaRPr lang="en-US" dirty="0"/>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494" y="1888955"/>
            <a:ext cx="2286000" cy="361950"/>
          </a:xfrm>
          <a:prstGeom prst="rect">
            <a:avLst/>
          </a:prstGeom>
          <a:noFill/>
          <a:ln>
            <a:noFill/>
          </a:ln>
        </p:spPr>
      </p:pic>
      <p:sp>
        <p:nvSpPr>
          <p:cNvPr id="8" name="Subtitle 2"/>
          <p:cNvSpPr>
            <a:spLocks noGrp="1"/>
          </p:cNvSpPr>
          <p:nvPr>
            <p:ph type="subTitle" idx="1" hasCustomPrompt="1"/>
          </p:nvPr>
        </p:nvSpPr>
        <p:spPr>
          <a:xfrm>
            <a:off x="685772" y="2887095"/>
            <a:ext cx="7772427" cy="414882"/>
          </a:xfrm>
        </p:spPr>
        <p:txBody>
          <a:bodyPr>
            <a:normAutofit/>
          </a:bodyPr>
          <a:lstStyle>
            <a:lvl1pPr marL="0" indent="0" algn="l">
              <a:buNone/>
              <a:defRPr sz="200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13"/>
          <p:cNvSpPr>
            <a:spLocks noGrp="1"/>
          </p:cNvSpPr>
          <p:nvPr>
            <p:ph type="body" sz="quarter" idx="10" hasCustomPrompt="1"/>
          </p:nvPr>
        </p:nvSpPr>
        <p:spPr>
          <a:xfrm>
            <a:off x="685800" y="3454400"/>
            <a:ext cx="7772400" cy="414338"/>
          </a:xfrm>
        </p:spPr>
        <p:txBody>
          <a:bodyPr>
            <a:normAutofit/>
          </a:bodyPr>
          <a:lstStyle>
            <a:lvl1pPr marL="0" indent="0">
              <a:buNone/>
              <a:defRPr sz="1400">
                <a:solidFill>
                  <a:schemeClr val="bg1">
                    <a:lumMod val="75000"/>
                  </a:schemeClr>
                </a:solidFill>
                <a:latin typeface="Helvetica"/>
                <a:cs typeface="Helvetica"/>
              </a:defRPr>
            </a:lvl1pPr>
          </a:lstStyle>
          <a:p>
            <a:pPr lvl="0"/>
            <a:r>
              <a:rPr lang="en-US" dirty="0" smtClean="0"/>
              <a:t>CLICK TO EDIT MASTER TEXT STYLES</a:t>
            </a:r>
          </a:p>
        </p:txBody>
      </p:sp>
    </p:spTree>
    <p:extLst>
      <p:ext uri="{BB962C8B-B14F-4D97-AF65-F5344CB8AC3E}">
        <p14:creationId xmlns:p14="http://schemas.microsoft.com/office/powerpoint/2010/main" val="87049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360045"/>
            <a:ext cx="8429625" cy="591504"/>
          </a:xfrm>
        </p:spPr>
        <p:txBody>
          <a:bodyPr/>
          <a:lstStyle/>
          <a:p>
            <a:r>
              <a:rPr lang="en-US" dirty="0" smtClean="0"/>
              <a:t>Click to edit Master title style</a:t>
            </a:r>
            <a:endParaRPr lang="en-US" dirty="0"/>
          </a:p>
        </p:txBody>
      </p:sp>
      <p:sp>
        <p:nvSpPr>
          <p:cNvPr id="5" name="AutoShape 2" descr="https://mail-attachment.googleusercontent.com/attachment/u/0/?ui=2&amp;ik=f5cb3ce15d&amp;view=att&amp;th=139269e45d590b82&amp;attid=0.1&amp;disp=inline&amp;realattid=f_h5vdxtxf1&amp;safe=1&amp;zw&amp;saduie=AG9B_P_euiujN7XIcsWsxSQRU5as&amp;sadet=1344972791232&amp;sads=ftN0XK4Gf2HDXxxl9c_geXPNFMg"/>
          <p:cNvSpPr>
            <a:spLocks noChangeAspect="1" noChangeArrowheads="1"/>
          </p:cNvSpPr>
          <p:nvPr userDrawn="1"/>
        </p:nvSpPr>
        <p:spPr bwMode="auto">
          <a:xfrm>
            <a:off x="109388" y="-101575"/>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1" tIns="32146" rIns="64291" bIns="32146" numCol="1" anchor="t" anchorCtr="0" compatLnSpc="1">
            <a:prstTxWarp prst="textNoShape">
              <a:avLst/>
            </a:prstTxWarp>
          </a:bodyPr>
          <a:lstStyle/>
          <a:p>
            <a:endParaRPr lang="en-US"/>
          </a:p>
        </p:txBody>
      </p:sp>
      <p:sp>
        <p:nvSpPr>
          <p:cNvPr id="6" name="AutoShape 4" descr="https://mail-attachment.googleusercontent.com/attachment/u/0/?ui=2&amp;ik=f5cb3ce15d&amp;view=att&amp;th=139269e45d590b82&amp;attid=0.1&amp;disp=inline&amp;realattid=f_h5vdxtxf1&amp;safe=1&amp;zw&amp;saduie=AG9B_P_euiujN7XIcsWsxSQRU5as&amp;sadet=1344972791232&amp;sads=ftN0XK4Gf2HDXxxl9c_geXPNFMg"/>
          <p:cNvSpPr>
            <a:spLocks noChangeAspect="1" noChangeArrowheads="1"/>
          </p:cNvSpPr>
          <p:nvPr userDrawn="1"/>
        </p:nvSpPr>
        <p:spPr bwMode="auto">
          <a:xfrm>
            <a:off x="216545" y="5581"/>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1" tIns="32146" rIns="64291" bIns="32146" numCol="1" anchor="t" anchorCtr="0" compatLnSpc="1">
            <a:prstTxWarp prst="textNoShape">
              <a:avLst/>
            </a:prstTxWarp>
          </a:bodyPr>
          <a:lstStyle/>
          <a:p>
            <a:endParaRPr lang="en-US"/>
          </a:p>
        </p:txBody>
      </p:sp>
      <p:sp>
        <p:nvSpPr>
          <p:cNvPr id="7" name="AutoShape 6" descr="https://mail-attachment.googleusercontent.com/attachment/u/0/?ui=2&amp;ik=f5cb3ce15d&amp;view=att&amp;th=139269e45d590b82&amp;attid=0.1&amp;disp=inline&amp;realattid=f_h5vdxtxf1&amp;safe=1&amp;zw&amp;saduie=AG9B_P_euiujN7XIcsWsxSQRU5as&amp;sadet=1344972791232&amp;sads=ftN0XK4Gf2HDXxxl9c_geXPNFMg"/>
          <p:cNvSpPr>
            <a:spLocks noChangeAspect="1" noChangeArrowheads="1"/>
          </p:cNvSpPr>
          <p:nvPr userDrawn="1"/>
        </p:nvSpPr>
        <p:spPr bwMode="auto">
          <a:xfrm>
            <a:off x="323701" y="112737"/>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1" tIns="32146" rIns="64291" bIns="32146" numCol="1" anchor="t" anchorCtr="0" compatLnSpc="1">
            <a:prstTxWarp prst="textNoShape">
              <a:avLst/>
            </a:prstTxWarp>
          </a:bodyPr>
          <a:lstStyle/>
          <a:p>
            <a:endParaRPr lang="en-US"/>
          </a:p>
        </p:txBody>
      </p:sp>
    </p:spTree>
    <p:extLst>
      <p:ext uri="{BB962C8B-B14F-4D97-AF65-F5344CB8AC3E}">
        <p14:creationId xmlns:p14="http://schemas.microsoft.com/office/powerpoint/2010/main" val="13355611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9045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6553200" y="338917"/>
            <a:ext cx="2133600" cy="365125"/>
          </a:xfrm>
        </p:spPr>
        <p:txBody>
          <a:bodyPr/>
          <a:lstStyle/>
          <a:p>
            <a:fld id="{F4BE9768-D397-1A4D-9421-368F7A5C54F8}" type="slidenum">
              <a:rPr lang="en-US" smtClean="0"/>
              <a:t>‹#›</a:t>
            </a:fld>
            <a:endParaRPr lang="en-US" dirty="0"/>
          </a:p>
        </p:txBody>
      </p:sp>
      <p:cxnSp>
        <p:nvCxnSpPr>
          <p:cNvPr id="7" name="Straight Connector 6"/>
          <p:cNvCxnSpPr/>
          <p:nvPr userDrawn="1"/>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p:nvPr>
        </p:nvSpPr>
        <p:spPr>
          <a:xfrm>
            <a:off x="451938" y="726968"/>
            <a:ext cx="8229600" cy="5123792"/>
          </a:xfrm>
        </p:spPr>
        <p:txBody>
          <a:bodyPr>
            <a:normAutofit/>
          </a:bodyPr>
          <a:lstStyle>
            <a:lvl1pPr marL="400050" indent="-400050">
              <a:lnSpc>
                <a:spcPct val="200000"/>
              </a:lnSpc>
              <a:buClrTx/>
              <a:buFont typeface="+mj-lt"/>
              <a:buAutoNum type="romanUcPeriod"/>
              <a:defRPr sz="1800"/>
            </a:lvl1pPr>
          </a:lstStyle>
          <a:p>
            <a:pPr lvl="0"/>
            <a:r>
              <a:rPr lang="en-US" dirty="0" smtClean="0"/>
              <a:t>Click to edit Master text styles</a:t>
            </a:r>
          </a:p>
          <a:p>
            <a:pPr lvl="0"/>
            <a:r>
              <a:rPr lang="en-US" dirty="0" smtClean="0"/>
              <a:t> Item 2</a:t>
            </a:r>
            <a:endParaRPr lang="en-US" dirty="0"/>
          </a:p>
        </p:txBody>
      </p:sp>
    </p:spTree>
    <p:extLst>
      <p:ext uri="{BB962C8B-B14F-4D97-AF65-F5344CB8AC3E}">
        <p14:creationId xmlns:p14="http://schemas.microsoft.com/office/powerpoint/2010/main" val="1415484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23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B716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961367"/>
          </a:xfrm>
        </p:spPr>
        <p:txBody>
          <a:bodyPr>
            <a:normAutofit/>
          </a:bodyPr>
          <a:lstStyle>
            <a:lvl1pPr>
              <a:defRPr sz="4000" b="0" i="0">
                <a:solidFill>
                  <a:schemeClr val="bg1"/>
                </a:solidFill>
                <a:latin typeface="Helvetica"/>
                <a:ea typeface="Helvetica-Bold"/>
                <a:cs typeface="Helvetica"/>
              </a:defRPr>
            </a:lvl1pPr>
          </a:lstStyle>
          <a:p>
            <a:r>
              <a:rPr lang="en-US" dirty="0" smtClean="0"/>
              <a:t>EDIT MASTER TITLE STYLE</a:t>
            </a:r>
            <a:endParaRPr lang="en-US" dirty="0"/>
          </a:p>
        </p:txBody>
      </p:sp>
      <p:sp>
        <p:nvSpPr>
          <p:cNvPr id="8" name="Subtitle 2"/>
          <p:cNvSpPr>
            <a:spLocks noGrp="1"/>
          </p:cNvSpPr>
          <p:nvPr>
            <p:ph type="subTitle" idx="1" hasCustomPrompt="1"/>
          </p:nvPr>
        </p:nvSpPr>
        <p:spPr>
          <a:xfrm>
            <a:off x="685772" y="2887095"/>
            <a:ext cx="7772427" cy="414882"/>
          </a:xfrm>
        </p:spPr>
        <p:txBody>
          <a:bodyPr>
            <a:normAutofit/>
          </a:bodyPr>
          <a:lstStyle>
            <a:lvl1pPr marL="0" indent="0" algn="l">
              <a:buNone/>
              <a:defRPr sz="200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13"/>
          <p:cNvSpPr>
            <a:spLocks noGrp="1"/>
          </p:cNvSpPr>
          <p:nvPr>
            <p:ph type="body" sz="quarter" idx="10" hasCustomPrompt="1"/>
          </p:nvPr>
        </p:nvSpPr>
        <p:spPr>
          <a:xfrm>
            <a:off x="118533" y="618067"/>
            <a:ext cx="7772400" cy="414338"/>
          </a:xfrm>
        </p:spPr>
        <p:txBody>
          <a:bodyPr>
            <a:normAutofit/>
          </a:bodyPr>
          <a:lstStyle>
            <a:lvl1pPr marL="0" indent="0">
              <a:buNone/>
              <a:defRPr sz="1400" baseline="0">
                <a:solidFill>
                  <a:schemeClr val="bg1">
                    <a:lumMod val="75000"/>
                  </a:schemeClr>
                </a:solidFill>
                <a:latin typeface="Helvetica"/>
                <a:cs typeface="Helvetica"/>
              </a:defRPr>
            </a:lvl1pPr>
          </a:lstStyle>
          <a:p>
            <a:pPr lvl="0"/>
            <a:r>
              <a:rPr lang="en-US" dirty="0" smtClean="0"/>
              <a:t>CLICK TO EDIT SECTION</a:t>
            </a:r>
          </a:p>
        </p:txBody>
      </p:sp>
    </p:spTree>
    <p:extLst>
      <p:ext uri="{BB962C8B-B14F-4D97-AF65-F5344CB8AC3E}">
        <p14:creationId xmlns:p14="http://schemas.microsoft.com/office/powerpoint/2010/main" val="287474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87522"/>
            <a:ext cx="8229600" cy="4536961"/>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338917"/>
            <a:ext cx="2133600" cy="365125"/>
          </a:xfrm>
        </p:spPr>
        <p:txBody>
          <a:bodyPr/>
          <a:lstStyle/>
          <a:p>
            <a:fld id="{F4BE9768-D397-1A4D-9421-368F7A5C54F8}" type="slidenum">
              <a:rPr lang="en-US" smtClean="0"/>
              <a:t>‹#›</a:t>
            </a:fld>
            <a:endParaRPr lang="en-US"/>
          </a:p>
        </p:txBody>
      </p:sp>
      <p:cxnSp>
        <p:nvCxnSpPr>
          <p:cNvPr id="7" name="Straight Connector 6"/>
          <p:cNvCxnSpPr/>
          <p:nvPr userDrawn="1"/>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p:nvPr>
        </p:nvSpPr>
        <p:spPr>
          <a:xfrm>
            <a:off x="451938" y="870418"/>
            <a:ext cx="8229600" cy="408341"/>
          </a:xfrm>
        </p:spPr>
        <p:txBody>
          <a:bodyPr>
            <a:normAutofit/>
          </a:bodyPr>
          <a:lstStyle>
            <a:lvl1pPr marL="0" indent="0">
              <a:buNone/>
              <a:defRPr sz="18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33967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6553200" y="338917"/>
            <a:ext cx="2133600" cy="365125"/>
          </a:xfrm>
        </p:spPr>
        <p:txBody>
          <a:bodyPr/>
          <a:lstStyle/>
          <a:p>
            <a:fld id="{F4BE9768-D397-1A4D-9421-368F7A5C54F8}" type="slidenum">
              <a:rPr lang="en-US" smtClean="0"/>
              <a:t>‹#›</a:t>
            </a:fld>
            <a:endParaRPr lang="en-US"/>
          </a:p>
        </p:txBody>
      </p:sp>
      <p:cxnSp>
        <p:nvCxnSpPr>
          <p:cNvPr id="7" name="Straight Connector 6"/>
          <p:cNvCxnSpPr/>
          <p:nvPr userDrawn="1"/>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p:nvPr>
        </p:nvSpPr>
        <p:spPr>
          <a:xfrm>
            <a:off x="451938" y="870418"/>
            <a:ext cx="8229600" cy="408341"/>
          </a:xfrm>
        </p:spPr>
        <p:txBody>
          <a:bodyPr>
            <a:normAutofit/>
          </a:bodyPr>
          <a:lstStyle>
            <a:lvl1pPr marL="0" indent="0">
              <a:buNone/>
              <a:defRPr sz="18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76989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5724094" y="1287522"/>
            <a:ext cx="2962705" cy="4536961"/>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338917"/>
            <a:ext cx="2133600" cy="365125"/>
          </a:xfrm>
        </p:spPr>
        <p:txBody>
          <a:bodyPr/>
          <a:lstStyle/>
          <a:p>
            <a:fld id="{F4BE9768-D397-1A4D-9421-368F7A5C54F8}" type="slidenum">
              <a:rPr lang="en-US" smtClean="0"/>
              <a:t>‹#›</a:t>
            </a:fld>
            <a:endParaRPr lang="en-US"/>
          </a:p>
        </p:txBody>
      </p:sp>
      <p:cxnSp>
        <p:nvCxnSpPr>
          <p:cNvPr id="7" name="Straight Connector 6"/>
          <p:cNvCxnSpPr/>
          <p:nvPr userDrawn="1"/>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p:nvPr>
        </p:nvSpPr>
        <p:spPr>
          <a:xfrm>
            <a:off x="5724094" y="870418"/>
            <a:ext cx="2957444" cy="408341"/>
          </a:xfrm>
        </p:spPr>
        <p:txBody>
          <a:bodyPr>
            <a:normAutofit/>
          </a:bodyPr>
          <a:lstStyle>
            <a:lvl1pPr marL="0" indent="0">
              <a:buNone/>
              <a:defRPr sz="1800"/>
            </a:lvl1pPr>
          </a:lstStyle>
          <a:p>
            <a:pPr lvl="0"/>
            <a:r>
              <a:rPr lang="en-US" dirty="0" smtClean="0"/>
              <a:t>Click to edit Master text styles</a:t>
            </a:r>
            <a:endParaRPr lang="en-US" dirty="0"/>
          </a:p>
        </p:txBody>
      </p:sp>
      <p:sp>
        <p:nvSpPr>
          <p:cNvPr id="5" name="Picture Placeholder 4"/>
          <p:cNvSpPr>
            <a:spLocks noGrp="1"/>
          </p:cNvSpPr>
          <p:nvPr>
            <p:ph type="pic" sz="quarter" idx="14"/>
          </p:nvPr>
        </p:nvSpPr>
        <p:spPr>
          <a:xfrm>
            <a:off x="457200" y="869950"/>
            <a:ext cx="5153025" cy="4954588"/>
          </a:xfrm>
        </p:spPr>
        <p:txBody>
          <a:bodyPr/>
          <a:lstStyle/>
          <a:p>
            <a:endParaRPr lang="en-US"/>
          </a:p>
        </p:txBody>
      </p:sp>
    </p:spTree>
    <p:extLst>
      <p:ext uri="{BB962C8B-B14F-4D97-AF65-F5344CB8AC3E}">
        <p14:creationId xmlns:p14="http://schemas.microsoft.com/office/powerpoint/2010/main" val="743665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87523"/>
            <a:ext cx="8229600" cy="963444"/>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a:xfrm>
            <a:off x="6553200" y="338917"/>
            <a:ext cx="2133600" cy="365125"/>
          </a:xfrm>
        </p:spPr>
        <p:txBody>
          <a:bodyPr/>
          <a:lstStyle/>
          <a:p>
            <a:fld id="{F4BE9768-D397-1A4D-9421-368F7A5C54F8}" type="slidenum">
              <a:rPr lang="en-US" smtClean="0"/>
              <a:t>‹#›</a:t>
            </a:fld>
            <a:endParaRPr lang="en-US"/>
          </a:p>
        </p:txBody>
      </p:sp>
      <p:cxnSp>
        <p:nvCxnSpPr>
          <p:cNvPr id="7" name="Straight Connector 6"/>
          <p:cNvCxnSpPr/>
          <p:nvPr userDrawn="1"/>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p:nvPr>
        </p:nvSpPr>
        <p:spPr>
          <a:xfrm>
            <a:off x="451938" y="870418"/>
            <a:ext cx="8229600" cy="408341"/>
          </a:xfrm>
        </p:spPr>
        <p:txBody>
          <a:bodyPr>
            <a:normAutofit/>
          </a:bodyPr>
          <a:lstStyle>
            <a:lvl1pPr marL="0" indent="0">
              <a:buNone/>
              <a:defRPr sz="1800"/>
            </a:lvl1pPr>
          </a:lstStyle>
          <a:p>
            <a:pPr lvl="0"/>
            <a:r>
              <a:rPr lang="en-US" dirty="0" smtClean="0"/>
              <a:t>Click to edit Master text styles</a:t>
            </a:r>
            <a:endParaRPr lang="en-US" dirty="0"/>
          </a:p>
        </p:txBody>
      </p:sp>
      <p:sp>
        <p:nvSpPr>
          <p:cNvPr id="5" name="Chart Placeholder 4"/>
          <p:cNvSpPr>
            <a:spLocks noGrp="1"/>
          </p:cNvSpPr>
          <p:nvPr>
            <p:ph type="chart" sz="quarter" idx="14"/>
          </p:nvPr>
        </p:nvSpPr>
        <p:spPr>
          <a:xfrm>
            <a:off x="457199" y="2355850"/>
            <a:ext cx="5305425" cy="3740150"/>
          </a:xfrm>
        </p:spPr>
        <p:txBody>
          <a:bodyPr/>
          <a:lstStyle/>
          <a:p>
            <a:endParaRPr lang="en-US"/>
          </a:p>
        </p:txBody>
      </p:sp>
      <p:sp>
        <p:nvSpPr>
          <p:cNvPr id="11" name="Content Placeholder 2"/>
          <p:cNvSpPr>
            <a:spLocks noGrp="1"/>
          </p:cNvSpPr>
          <p:nvPr>
            <p:ph idx="15"/>
          </p:nvPr>
        </p:nvSpPr>
        <p:spPr>
          <a:xfrm>
            <a:off x="5947102" y="2359618"/>
            <a:ext cx="2734435" cy="3736382"/>
          </a:xfrm>
        </p:spPr>
        <p:txBody>
          <a:bodyPr>
            <a:normAutofit/>
          </a:bodyPr>
          <a:lstStyle>
            <a:lvl1pPr>
              <a:defRPr sz="1200"/>
            </a:lvl1pPr>
            <a:lvl2pPr>
              <a:defRPr sz="1200"/>
            </a:lvl2pPr>
            <a:lvl3pPr>
              <a:defRPr sz="12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3342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ion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60912"/>
            <a:ext cx="4062248" cy="3712946"/>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a:xfrm>
            <a:off x="6553200" y="338917"/>
            <a:ext cx="2133600" cy="365125"/>
          </a:xfrm>
        </p:spPr>
        <p:txBody>
          <a:bodyPr/>
          <a:lstStyle/>
          <a:p>
            <a:fld id="{F4BE9768-D397-1A4D-9421-368F7A5C54F8}" type="slidenum">
              <a:rPr lang="en-US" smtClean="0"/>
              <a:t>‹#›</a:t>
            </a:fld>
            <a:endParaRPr lang="en-US"/>
          </a:p>
        </p:txBody>
      </p:sp>
      <p:cxnSp>
        <p:nvCxnSpPr>
          <p:cNvPr id="7" name="Straight Connector 6"/>
          <p:cNvCxnSpPr/>
          <p:nvPr userDrawn="1"/>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p:nvPr>
        </p:nvSpPr>
        <p:spPr>
          <a:xfrm>
            <a:off x="451938" y="870418"/>
            <a:ext cx="8229600" cy="408341"/>
          </a:xfrm>
        </p:spPr>
        <p:txBody>
          <a:bodyPr>
            <a:normAutofit/>
          </a:bodyPr>
          <a:lstStyle>
            <a:lvl1pPr marL="0" indent="0">
              <a:buNone/>
              <a:defRPr sz="1800"/>
            </a:lvl1pPr>
          </a:lstStyle>
          <a:p>
            <a:pPr lvl="0"/>
            <a:r>
              <a:rPr lang="en-US" dirty="0" smtClean="0"/>
              <a:t>Click to edit Master text styles</a:t>
            </a:r>
            <a:endParaRPr lang="en-US" dirty="0"/>
          </a:p>
        </p:txBody>
      </p:sp>
      <p:sp>
        <p:nvSpPr>
          <p:cNvPr id="11" name="Content Placeholder 2"/>
          <p:cNvSpPr>
            <a:spLocks noGrp="1"/>
          </p:cNvSpPr>
          <p:nvPr>
            <p:ph idx="15"/>
          </p:nvPr>
        </p:nvSpPr>
        <p:spPr>
          <a:xfrm>
            <a:off x="4615793" y="1560913"/>
            <a:ext cx="4065745" cy="3712945"/>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2"/>
          <p:cNvSpPr>
            <a:spLocks noGrp="1"/>
          </p:cNvSpPr>
          <p:nvPr>
            <p:ph idx="16"/>
          </p:nvPr>
        </p:nvSpPr>
        <p:spPr>
          <a:xfrm>
            <a:off x="445578" y="1287388"/>
            <a:ext cx="4073870" cy="408341"/>
          </a:xfrm>
        </p:spPr>
        <p:txBody>
          <a:bodyPr>
            <a:normAutofit/>
          </a:bodyPr>
          <a:lstStyle>
            <a:lvl1pPr marL="0" indent="0" algn="ctr">
              <a:buNone/>
              <a:defRPr sz="1400"/>
            </a:lvl1pPr>
          </a:lstStyle>
          <a:p>
            <a:pPr lvl="0"/>
            <a:r>
              <a:rPr lang="en-US" dirty="0" smtClean="0"/>
              <a:t>Click to edit Master text styles</a:t>
            </a:r>
            <a:endParaRPr lang="en-US" dirty="0"/>
          </a:p>
        </p:txBody>
      </p:sp>
      <p:sp>
        <p:nvSpPr>
          <p:cNvPr id="13" name="Content Placeholder 2"/>
          <p:cNvSpPr>
            <a:spLocks noGrp="1"/>
          </p:cNvSpPr>
          <p:nvPr>
            <p:ph idx="17"/>
          </p:nvPr>
        </p:nvSpPr>
        <p:spPr>
          <a:xfrm>
            <a:off x="4602258" y="1289865"/>
            <a:ext cx="4073870" cy="408341"/>
          </a:xfrm>
        </p:spPr>
        <p:txBody>
          <a:bodyPr>
            <a:normAutofit/>
          </a:bodyPr>
          <a:lstStyle>
            <a:lvl1pPr marL="0" indent="0" algn="ctr">
              <a:buNone/>
              <a:defRPr sz="14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211996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ion 2 Column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180897"/>
            <a:ext cx="4062248" cy="3915102"/>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a:xfrm>
            <a:off x="6553200" y="338917"/>
            <a:ext cx="2133600" cy="365125"/>
          </a:xfrm>
        </p:spPr>
        <p:txBody>
          <a:bodyPr/>
          <a:lstStyle/>
          <a:p>
            <a:fld id="{F4BE9768-D397-1A4D-9421-368F7A5C54F8}" type="slidenum">
              <a:rPr lang="en-US" smtClean="0"/>
              <a:t>‹#›</a:t>
            </a:fld>
            <a:endParaRPr lang="en-US"/>
          </a:p>
        </p:txBody>
      </p:sp>
      <p:cxnSp>
        <p:nvCxnSpPr>
          <p:cNvPr id="7" name="Straight Connector 6"/>
          <p:cNvCxnSpPr/>
          <p:nvPr userDrawn="1"/>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p:nvPr>
        </p:nvSpPr>
        <p:spPr>
          <a:xfrm>
            <a:off x="451938" y="870418"/>
            <a:ext cx="8229600" cy="408341"/>
          </a:xfrm>
        </p:spPr>
        <p:txBody>
          <a:bodyPr>
            <a:normAutofit/>
          </a:bodyPr>
          <a:lstStyle>
            <a:lvl1pPr marL="0" indent="0">
              <a:buNone/>
              <a:defRPr sz="1800"/>
            </a:lvl1pPr>
          </a:lstStyle>
          <a:p>
            <a:pPr lvl="0"/>
            <a:r>
              <a:rPr lang="en-US" dirty="0" smtClean="0"/>
              <a:t>Click to edit Master text styles</a:t>
            </a:r>
            <a:endParaRPr lang="en-US" dirty="0"/>
          </a:p>
        </p:txBody>
      </p:sp>
      <p:sp>
        <p:nvSpPr>
          <p:cNvPr id="11" name="Content Placeholder 2"/>
          <p:cNvSpPr>
            <a:spLocks noGrp="1"/>
          </p:cNvSpPr>
          <p:nvPr>
            <p:ph idx="15"/>
          </p:nvPr>
        </p:nvSpPr>
        <p:spPr>
          <a:xfrm>
            <a:off x="4615793" y="2180897"/>
            <a:ext cx="4065745" cy="3915103"/>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2"/>
          <p:cNvSpPr>
            <a:spLocks noGrp="1"/>
          </p:cNvSpPr>
          <p:nvPr>
            <p:ph idx="16"/>
          </p:nvPr>
        </p:nvSpPr>
        <p:spPr>
          <a:xfrm>
            <a:off x="457200" y="1290970"/>
            <a:ext cx="8224337" cy="758547"/>
          </a:xfrm>
        </p:spPr>
        <p:txBody>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45777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47964"/>
            <a:ext cx="8229600" cy="364955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338917"/>
            <a:ext cx="2133600" cy="365125"/>
          </a:xfrm>
        </p:spPr>
        <p:txBody>
          <a:bodyPr/>
          <a:lstStyle/>
          <a:p>
            <a:fld id="{F4BE9768-D397-1A4D-9421-368F7A5C54F8}" type="slidenum">
              <a:rPr lang="en-US" smtClean="0"/>
              <a:t>‹#›</a:t>
            </a:fld>
            <a:endParaRPr lang="en-US"/>
          </a:p>
        </p:txBody>
      </p:sp>
      <p:cxnSp>
        <p:nvCxnSpPr>
          <p:cNvPr id="7" name="Straight Connector 6"/>
          <p:cNvCxnSpPr/>
          <p:nvPr userDrawn="1"/>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p:nvPr>
        </p:nvSpPr>
        <p:spPr>
          <a:xfrm>
            <a:off x="451938" y="870418"/>
            <a:ext cx="8229600" cy="408341"/>
          </a:xfrm>
        </p:spPr>
        <p:txBody>
          <a:bodyPr>
            <a:normAutofit/>
          </a:bodyPr>
          <a:lstStyle>
            <a:lvl1pPr marL="0" indent="0">
              <a:buNone/>
              <a:defRPr sz="1800"/>
            </a:lvl1pPr>
          </a:lstStyle>
          <a:p>
            <a:pPr lvl="0"/>
            <a:r>
              <a:rPr lang="en-US" dirty="0" smtClean="0"/>
              <a:t>Click to edit Master text styles</a:t>
            </a:r>
            <a:endParaRPr lang="en-US" dirty="0"/>
          </a:p>
        </p:txBody>
      </p:sp>
      <p:sp>
        <p:nvSpPr>
          <p:cNvPr id="12" name="Content Placeholder 2"/>
          <p:cNvSpPr>
            <a:spLocks noGrp="1"/>
          </p:cNvSpPr>
          <p:nvPr>
            <p:ph idx="14"/>
          </p:nvPr>
        </p:nvSpPr>
        <p:spPr>
          <a:xfrm>
            <a:off x="451938" y="5263204"/>
            <a:ext cx="8229600" cy="682383"/>
          </a:xfrm>
        </p:spPr>
        <p:txBody>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3226937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hyperlink" Target="http://www.digitalbungalow.com" TargetMode="External"/><Relationship Id="rId15" Type="http://schemas.openxmlformats.org/officeDocument/2006/relationships/hyperlink" Target="http://www.linkedin.com/in/jasonyarrington" TargetMode="Externa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24600"/>
            <a:ext cx="9143999" cy="5334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9"/>
            <a:ext cx="8229600" cy="45232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67104"/>
            <a:ext cx="8229600" cy="52590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523854"/>
            <a:ext cx="2133600" cy="188383"/>
          </a:xfrm>
          <a:prstGeom prst="rect">
            <a:avLst/>
          </a:prstGeom>
        </p:spPr>
        <p:txBody>
          <a:bodyPr vert="horz" lIns="91440" tIns="45720" rIns="91440" bIns="45720" rtlCol="0" anchor="ctr"/>
          <a:lstStyle>
            <a:lvl1pPr algn="r">
              <a:defRPr sz="1200">
                <a:solidFill>
                  <a:schemeClr val="tx1">
                    <a:tint val="75000"/>
                  </a:schemeClr>
                </a:solidFill>
              </a:defRPr>
            </a:lvl1pPr>
          </a:lstStyle>
          <a:p>
            <a:fld id="{F4BE9768-D397-1A4D-9421-368F7A5C54F8}" type="slidenum">
              <a:rPr lang="en-US" smtClean="0"/>
              <a:t>‹#›</a:t>
            </a:fld>
            <a:endParaRPr lang="en-US" dirty="0"/>
          </a:p>
        </p:txBody>
      </p:sp>
      <p:sp>
        <p:nvSpPr>
          <p:cNvPr id="7" name="TextBox 6"/>
          <p:cNvSpPr txBox="1"/>
          <p:nvPr userDrawn="1"/>
        </p:nvSpPr>
        <p:spPr>
          <a:xfrm>
            <a:off x="457200" y="6482724"/>
            <a:ext cx="7018867" cy="215444"/>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solidFill>
                  <a:schemeClr val="tx1">
                    <a:lumMod val="50000"/>
                    <a:lumOff val="50000"/>
                  </a:schemeClr>
                </a:solidFill>
                <a:latin typeface="Helvetica"/>
                <a:cs typeface="Helvetica"/>
              </a:rPr>
              <a:t>Jason Yarrington | </a:t>
            </a:r>
            <a:r>
              <a:rPr lang="en-US" sz="800" dirty="0" smtClean="0">
                <a:solidFill>
                  <a:schemeClr val="tx1">
                    <a:lumMod val="50000"/>
                    <a:lumOff val="50000"/>
                  </a:schemeClr>
                </a:solidFill>
                <a:latin typeface="Helvetica"/>
                <a:cs typeface="Helvetica"/>
                <a:hlinkClick r:id="rId14"/>
              </a:rPr>
              <a:t>www.digitalbungalow.com</a:t>
            </a:r>
            <a:r>
              <a:rPr lang="en-US" sz="800" baseline="0" dirty="0" smtClean="0">
                <a:solidFill>
                  <a:schemeClr val="tx1">
                    <a:lumMod val="50000"/>
                    <a:lumOff val="50000"/>
                  </a:schemeClr>
                </a:solidFill>
                <a:latin typeface="Helvetica"/>
                <a:cs typeface="Helvetica"/>
              </a:rPr>
              <a:t> | </a:t>
            </a:r>
            <a:r>
              <a:rPr lang="en-US" sz="800" baseline="0" dirty="0" smtClean="0">
                <a:solidFill>
                  <a:schemeClr val="tx1">
                    <a:lumMod val="50000"/>
                    <a:lumOff val="50000"/>
                  </a:schemeClr>
                </a:solidFill>
                <a:latin typeface="Helvetica"/>
                <a:cs typeface="Helvetica"/>
                <a:hlinkClick r:id="rId15"/>
              </a:rPr>
              <a:t>http://www.linkedin.com/in/jasonyarrington</a:t>
            </a:r>
            <a:r>
              <a:rPr lang="en-US" sz="800" baseline="0" dirty="0" smtClean="0">
                <a:solidFill>
                  <a:schemeClr val="tx1">
                    <a:lumMod val="50000"/>
                    <a:lumOff val="50000"/>
                  </a:schemeClr>
                </a:solidFill>
                <a:latin typeface="Helvetica"/>
                <a:cs typeface="Helvetica"/>
              </a:rPr>
              <a:t> | </a:t>
            </a:r>
            <a:r>
              <a:rPr lang="en-US" sz="800" baseline="0" dirty="0" smtClean="0">
                <a:solidFill>
                  <a:schemeClr val="tx1">
                    <a:lumMod val="50000"/>
                    <a:lumOff val="50000"/>
                  </a:schemeClr>
                </a:solidFill>
                <a:latin typeface="Helvetica"/>
                <a:cs typeface="Helvetica"/>
              </a:rPr>
              <a:t>@</a:t>
            </a:r>
            <a:r>
              <a:rPr lang="en-US" sz="800" baseline="0" dirty="0" err="1" smtClean="0">
                <a:solidFill>
                  <a:schemeClr val="tx1">
                    <a:lumMod val="50000"/>
                    <a:lumOff val="50000"/>
                  </a:schemeClr>
                </a:solidFill>
                <a:latin typeface="Helvetica"/>
                <a:cs typeface="Helvetica"/>
              </a:rPr>
              <a:t>jasonyarrington</a:t>
            </a:r>
            <a:r>
              <a:rPr lang="en-US" sz="800" baseline="0" dirty="0" smtClean="0">
                <a:solidFill>
                  <a:schemeClr val="tx1">
                    <a:lumMod val="50000"/>
                    <a:lumOff val="50000"/>
                  </a:schemeClr>
                </a:solidFill>
                <a:latin typeface="Helvetica"/>
                <a:cs typeface="Helvetica"/>
              </a:rPr>
              <a:t> | </a:t>
            </a:r>
            <a:r>
              <a:rPr lang="en-US" sz="800" baseline="0" dirty="0" err="1" smtClean="0">
                <a:solidFill>
                  <a:schemeClr val="tx1">
                    <a:lumMod val="50000"/>
                    <a:lumOff val="50000"/>
                  </a:schemeClr>
                </a:solidFill>
                <a:latin typeface="Helvetica"/>
                <a:cs typeface="Helvetica"/>
              </a:rPr>
              <a:t>jyarrington@digitalbungalow.com</a:t>
            </a:r>
            <a:endParaRPr lang="en-US" sz="800" dirty="0">
              <a:solidFill>
                <a:schemeClr val="tx1">
                  <a:lumMod val="50000"/>
                  <a:lumOff val="50000"/>
                </a:schemeClr>
              </a:solidFill>
              <a:latin typeface="Helvetica"/>
              <a:cs typeface="Helvetica"/>
            </a:endParaRPr>
          </a:p>
        </p:txBody>
      </p:sp>
    </p:spTree>
    <p:extLst>
      <p:ext uri="{BB962C8B-B14F-4D97-AF65-F5344CB8AC3E}">
        <p14:creationId xmlns:p14="http://schemas.microsoft.com/office/powerpoint/2010/main" val="2486365417"/>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72" r:id="rId4"/>
    <p:sldLayoutId id="2147483665" r:id="rId5"/>
    <p:sldLayoutId id="2147483661" r:id="rId6"/>
    <p:sldLayoutId id="2147483662" r:id="rId7"/>
    <p:sldLayoutId id="2147483663" r:id="rId8"/>
    <p:sldLayoutId id="2147483664" r:id="rId9"/>
    <p:sldLayoutId id="2147483667" r:id="rId10"/>
    <p:sldLayoutId id="2147483668" r:id="rId11"/>
    <p:sldLayoutId id="2147483669" r:id="rId12"/>
  </p:sldLayoutIdLst>
  <p:hf hdr="0" ftr="0" dt="0"/>
  <p:txStyles>
    <p:titleStyle>
      <a:lvl1pPr algn="l" defTabSz="457200" rtl="0" eaLnBrk="1" latinLnBrk="0" hangingPunct="1">
        <a:spcBef>
          <a:spcPct val="0"/>
        </a:spcBef>
        <a:buNone/>
        <a:defRPr sz="2000" kern="1200">
          <a:solidFill>
            <a:srgbClr val="E31B23"/>
          </a:solidFill>
          <a:latin typeface="Helvetica"/>
          <a:ea typeface="+mj-ea"/>
          <a:cs typeface="Helvetica"/>
        </a:defRPr>
      </a:lvl1pPr>
    </p:titleStyle>
    <p:bodyStyle>
      <a:lvl1pPr marL="342900" indent="-34290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1pPr>
      <a:lvl2pPr marL="742950" indent="-28575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2pPr>
      <a:lvl3pPr marL="1143000" indent="-22860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3pPr>
      <a:lvl4pPr marL="1600200" indent="-228600" algn="l" defTabSz="457200" rtl="0" eaLnBrk="1" latinLnBrk="0" hangingPunct="1">
        <a:lnSpc>
          <a:spcPct val="120000"/>
        </a:lnSpc>
        <a:spcBef>
          <a:spcPct val="20000"/>
        </a:spcBef>
        <a:buClr>
          <a:srgbClr val="E31B23"/>
        </a:buClr>
        <a:buFont typeface="Arial"/>
        <a:buChar char="›"/>
        <a:defRPr sz="1600" kern="1200">
          <a:solidFill>
            <a:schemeClr val="tx1"/>
          </a:solidFill>
          <a:latin typeface="Helvetica"/>
          <a:ea typeface="+mn-ea"/>
          <a:cs typeface="Helvetica"/>
        </a:defRPr>
      </a:lvl4pPr>
      <a:lvl5pPr marL="2057400" indent="-228600" algn="l" defTabSz="457200" rtl="0" eaLnBrk="1" latinLnBrk="0" hangingPunct="1">
        <a:lnSpc>
          <a:spcPct val="120000"/>
        </a:lnSpc>
        <a:spcBef>
          <a:spcPct val="20000"/>
        </a:spcBef>
        <a:buClr>
          <a:srgbClr val="E31B23"/>
        </a:buClr>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913899"/>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gi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1.wdp"/><Relationship Id="rId5" Type="http://schemas.openxmlformats.org/officeDocument/2006/relationships/image" Target="../media/image18.png"/><Relationship Id="rId6"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drupal.org/project/wem" TargetMode="External"/><Relationship Id="rId4"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CONTENT PERSONALIZATION</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Drupal Camp MA</a:t>
            </a:r>
            <a:endParaRPr lang="en-US" dirty="0"/>
          </a:p>
        </p:txBody>
      </p:sp>
      <p:sp>
        <p:nvSpPr>
          <p:cNvPr id="4" name="Text Placeholder 3"/>
          <p:cNvSpPr>
            <a:spLocks noGrp="1"/>
          </p:cNvSpPr>
          <p:nvPr>
            <p:ph type="body" sz="quarter" idx="10"/>
          </p:nvPr>
        </p:nvSpPr>
        <p:spPr/>
        <p:txBody>
          <a:bodyPr/>
          <a:lstStyle/>
          <a:p>
            <a:r>
              <a:rPr lang="en-US" dirty="0" smtClean="0"/>
              <a:t>January 19, 2013</a:t>
            </a:r>
            <a:endParaRPr lang="en-US" dirty="0"/>
          </a:p>
        </p:txBody>
      </p:sp>
    </p:spTree>
    <p:extLst>
      <p:ext uri="{BB962C8B-B14F-4D97-AF65-F5344CB8AC3E}">
        <p14:creationId xmlns:p14="http://schemas.microsoft.com/office/powerpoint/2010/main" val="35570705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4294967295"/>
          </p:nvPr>
        </p:nvSpPr>
        <p:spPr>
          <a:xfrm>
            <a:off x="7010400" y="338138"/>
            <a:ext cx="2133600" cy="365125"/>
          </a:xfrm>
          <a:prstGeom prst="rect">
            <a:avLst/>
          </a:prstGeom>
        </p:spPr>
        <p:txBody>
          <a:bodyPr/>
          <a:lstStyle/>
          <a:p>
            <a:fld id="{0E7152F9-B94D-4045-8F96-D3191BE6DF7A}" type="slidenum">
              <a:rPr lang="en-US" sz="800" smtClean="0">
                <a:latin typeface="Helvetica"/>
                <a:cs typeface="Helvetica"/>
              </a:rPr>
              <a:t>10</a:t>
            </a:fld>
            <a:endParaRPr lang="en-US" sz="800" dirty="0">
              <a:latin typeface="Helvetica"/>
              <a:cs typeface="Helvetica"/>
            </a:endParaRPr>
          </a:p>
        </p:txBody>
      </p:sp>
      <p:cxnSp>
        <p:nvCxnSpPr>
          <p:cNvPr id="13" name="Straight Connector 12"/>
          <p:cNvCxnSpPr/>
          <p:nvPr/>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21920" y="1188720"/>
            <a:ext cx="2225040" cy="3416320"/>
          </a:xfrm>
          <a:prstGeom prst="rect">
            <a:avLst/>
          </a:prstGeom>
          <a:noFill/>
        </p:spPr>
        <p:txBody>
          <a:bodyPr wrap="square" rtlCol="0">
            <a:spAutoFit/>
          </a:bodyPr>
          <a:lstStyle/>
          <a:p>
            <a:pPr algn="ctr"/>
            <a:r>
              <a:rPr lang="en-US" sz="2400" b="1" dirty="0" smtClean="0"/>
              <a:t>Example: </a:t>
            </a:r>
          </a:p>
          <a:p>
            <a:pPr algn="ctr"/>
            <a:r>
              <a:rPr lang="en-US" sz="2400" dirty="0" smtClean="0"/>
              <a:t>Nordstrom Email </a:t>
            </a:r>
          </a:p>
          <a:p>
            <a:pPr algn="ctr"/>
            <a:r>
              <a:rPr lang="en-US" sz="2400" dirty="0" smtClean="0"/>
              <a:t>Marketing</a:t>
            </a:r>
          </a:p>
          <a:p>
            <a:pPr algn="ctr"/>
            <a:endParaRPr lang="en-US" sz="2400" dirty="0" smtClean="0"/>
          </a:p>
          <a:p>
            <a:pPr algn="ctr"/>
            <a:endParaRPr lang="en-US" sz="2400" b="1" dirty="0" smtClean="0"/>
          </a:p>
          <a:p>
            <a:pPr algn="ctr"/>
            <a:r>
              <a:rPr lang="en-US" sz="2400" b="1" dirty="0" smtClean="0"/>
              <a:t>Use Case:</a:t>
            </a:r>
            <a:endParaRPr lang="en-US" sz="2400" b="1" dirty="0"/>
          </a:p>
          <a:p>
            <a:pPr algn="ctr"/>
            <a:r>
              <a:rPr lang="en-US" sz="2400" dirty="0" smtClean="0"/>
              <a:t>Semi-Frequent</a:t>
            </a:r>
          </a:p>
          <a:p>
            <a:pPr algn="ctr"/>
            <a:r>
              <a:rPr lang="en-US" sz="2400" dirty="0" smtClean="0"/>
              <a:t>Male Shopper</a:t>
            </a:r>
            <a:endParaRPr lang="en-US" sz="2400" dirty="0"/>
          </a:p>
        </p:txBody>
      </p:sp>
      <p:sp>
        <p:nvSpPr>
          <p:cNvPr id="3" name="Isosceles Triangle 2"/>
          <p:cNvSpPr/>
          <p:nvPr/>
        </p:nvSpPr>
        <p:spPr>
          <a:xfrm rot="16200000">
            <a:off x="4197378" y="3459114"/>
            <a:ext cx="3557007" cy="419713"/>
          </a:xfrm>
          <a:prstGeom prst="triangl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380480" y="2933360"/>
            <a:ext cx="1899920" cy="1569660"/>
          </a:xfrm>
          <a:prstGeom prst="rect">
            <a:avLst/>
          </a:prstGeom>
          <a:noFill/>
        </p:spPr>
        <p:txBody>
          <a:bodyPr wrap="square" rtlCol="0">
            <a:spAutoFit/>
          </a:bodyPr>
          <a:lstStyle/>
          <a:p>
            <a:pPr algn="ctr"/>
            <a:r>
              <a:rPr lang="en-US" sz="2400" b="1" dirty="0" smtClean="0"/>
              <a:t>Wasted Impression </a:t>
            </a:r>
          </a:p>
          <a:p>
            <a:pPr algn="ctr"/>
            <a:r>
              <a:rPr lang="en-US" sz="2400" b="1" dirty="0" smtClean="0"/>
              <a:t>= </a:t>
            </a:r>
          </a:p>
          <a:p>
            <a:pPr algn="ctr"/>
            <a:r>
              <a:rPr lang="en-US" sz="2400" b="1" dirty="0" smtClean="0"/>
              <a:t>Not Smart!</a:t>
            </a:r>
            <a:endParaRPr lang="en-US" sz="2400" dirty="0"/>
          </a:p>
        </p:txBody>
      </p:sp>
      <p:sp>
        <p:nvSpPr>
          <p:cNvPr id="17" name="Title 1"/>
          <p:cNvSpPr txBox="1">
            <a:spLocks/>
          </p:cNvSpPr>
          <p:nvPr/>
        </p:nvSpPr>
        <p:spPr>
          <a:xfrm>
            <a:off x="457200" y="274638"/>
            <a:ext cx="8229600" cy="4026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cap="all" dirty="0" smtClean="0">
                <a:solidFill>
                  <a:srgbClr val="E31B23"/>
                </a:solidFill>
                <a:latin typeface="Knockout 49 Liteweight"/>
                <a:cs typeface="Knockout 49 Liteweight"/>
              </a:rPr>
              <a:t>WEB ENGAGEMENT MANAGEMENT </a:t>
            </a:r>
            <a:r>
              <a:rPr lang="en-US" sz="2000" cap="all" dirty="0" smtClean="0">
                <a:latin typeface="Knockout 49 Liteweight"/>
                <a:cs typeface="Knockout 49 Liteweight"/>
              </a:rPr>
              <a:t>NORDSTROM</a:t>
            </a:r>
            <a:endParaRPr lang="en-US" sz="2000" cap="all" dirty="0">
              <a:latin typeface="Knockout 49 Liteweight"/>
              <a:cs typeface="Knockout 49 Liteweight"/>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760" y="883444"/>
            <a:ext cx="3108960" cy="55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570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sp>
        <p:nvSpPr>
          <p:cNvPr id="14" name="Slide Number Placeholder 5"/>
          <p:cNvSpPr>
            <a:spLocks noGrp="1"/>
          </p:cNvSpPr>
          <p:nvPr>
            <p:ph type="sldNum" sz="quarter" idx="12"/>
          </p:nvPr>
        </p:nvSpPr>
        <p:spPr>
          <a:prstGeom prst="rect">
            <a:avLst/>
          </a:prstGeom>
        </p:spPr>
        <p:txBody>
          <a:bodyPr/>
          <a:lstStyle/>
          <a:p>
            <a:fld id="{0E7152F9-B94D-4045-8F96-D3191BE6DF7A}" type="slidenum">
              <a:rPr lang="en-US" sz="800" smtClean="0">
                <a:latin typeface="Helvetica"/>
                <a:cs typeface="Helvetica"/>
              </a:rPr>
              <a:t>11</a:t>
            </a:fld>
            <a:endParaRPr lang="en-US" sz="800" dirty="0">
              <a:latin typeface="Helvetica"/>
              <a:cs typeface="Helvetica"/>
            </a:endParaRPr>
          </a:p>
        </p:txBody>
      </p:sp>
      <p:sp>
        <p:nvSpPr>
          <p:cNvPr id="10" name="Content Placeholder 9"/>
          <p:cNvSpPr>
            <a:spLocks noGrp="1"/>
          </p:cNvSpPr>
          <p:nvPr>
            <p:ph idx="13"/>
          </p:nvPr>
        </p:nvSpPr>
        <p:spPr/>
        <p:txBody>
          <a:bodyPr>
            <a:normAutofit lnSpcReduction="10000"/>
          </a:bodyPr>
          <a:lstStyle/>
          <a:p>
            <a:endParaRPr lang="en-US"/>
          </a:p>
        </p:txBody>
      </p:sp>
      <p:cxnSp>
        <p:nvCxnSpPr>
          <p:cNvPr id="13" name="Straight Connector 12"/>
          <p:cNvCxnSpPr/>
          <p:nvPr/>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p:nvSpPr>
        <p:spPr>
          <a:xfrm>
            <a:off x="457200" y="244737"/>
            <a:ext cx="8229600" cy="4026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cap="all" dirty="0" smtClean="0">
                <a:solidFill>
                  <a:srgbClr val="E31B23"/>
                </a:solidFill>
                <a:latin typeface="Knockout 49 Liteweight"/>
                <a:cs typeface="Knockout 49 Liteweight"/>
              </a:rPr>
              <a:t>DATA DRIVES ANYTHING </a:t>
            </a:r>
            <a:r>
              <a:rPr lang="en-US" sz="2000" cap="all" dirty="0" smtClean="0">
                <a:latin typeface="Knockout 49 Liteweight"/>
                <a:cs typeface="Knockout 49 Liteweight"/>
              </a:rPr>
              <a:t>AMAZON</a:t>
            </a:r>
            <a:endParaRPr lang="en-US" sz="2000" cap="all" dirty="0">
              <a:latin typeface="Knockout 49 Liteweight"/>
              <a:cs typeface="Knockout 49 Liteweight"/>
            </a:endParaRPr>
          </a:p>
        </p:txBody>
      </p:sp>
      <p:pic>
        <p:nvPicPr>
          <p:cNvPr id="12" name="Picture 11" descr="Screen Shot 2012-12-07 at 11.28.49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332" y="823514"/>
            <a:ext cx="8136467" cy="5128530"/>
          </a:xfrm>
          <a:prstGeom prst="rect">
            <a:avLst/>
          </a:prstGeom>
        </p:spPr>
      </p:pic>
    </p:spTree>
    <p:extLst>
      <p:ext uri="{BB962C8B-B14F-4D97-AF65-F5344CB8AC3E}">
        <p14:creationId xmlns:p14="http://schemas.microsoft.com/office/powerpoint/2010/main" val="271467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NETFLIX </a:t>
            </a:r>
            <a:r>
              <a:rPr lang="en-US" dirty="0" smtClean="0">
                <a:solidFill>
                  <a:srgbClr val="000000"/>
                </a:solidFill>
              </a:rPr>
              <a:t>REAL MONEY IN THE GAME</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t>In 2009 Netflix ran a contest to see if developers could create algorithms that were better than there’s at predicting someone’s ratings based on a training data set of ratings.</a:t>
            </a:r>
          </a:p>
          <a:p>
            <a:r>
              <a:rPr lang="en-US" dirty="0" smtClean="0"/>
              <a:t>The goal is to see if an algorithm can better predict whether someone will like a movie based on previous ratings.</a:t>
            </a:r>
          </a:p>
          <a:p>
            <a:r>
              <a:rPr lang="en-US" dirty="0" smtClean="0"/>
              <a:t>If someone could make a 10% improvement, there was a prize</a:t>
            </a:r>
          </a:p>
          <a:p>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12</a:t>
            </a:fld>
            <a:endParaRPr lang="en-US"/>
          </a:p>
        </p:txBody>
      </p:sp>
      <p:sp>
        <p:nvSpPr>
          <p:cNvPr id="5" name="Content Placeholder 4"/>
          <p:cNvSpPr>
            <a:spLocks noGrp="1"/>
          </p:cNvSpPr>
          <p:nvPr>
            <p:ph idx="13"/>
          </p:nvPr>
        </p:nvSpPr>
        <p:spPr/>
        <p:txBody>
          <a:bodyPr>
            <a:normAutofit lnSpcReduction="10000"/>
          </a:bodyPr>
          <a:lstStyle/>
          <a:p>
            <a:r>
              <a:rPr lang="en-US" dirty="0" smtClean="0"/>
              <a:t>NETFLIX CINEMATCH</a:t>
            </a:r>
            <a:endParaRPr lang="en-US" dirty="0"/>
          </a:p>
        </p:txBody>
      </p:sp>
      <p:pic>
        <p:nvPicPr>
          <p:cNvPr id="6" name="Picture 5"/>
          <p:cNvPicPr>
            <a:picLocks noChangeAspect="1"/>
          </p:cNvPicPr>
          <p:nvPr/>
        </p:nvPicPr>
        <p:blipFill>
          <a:blip r:embed="rId2"/>
          <a:stretch>
            <a:fillRect/>
          </a:stretch>
        </p:blipFill>
        <p:spPr>
          <a:xfrm>
            <a:off x="451938" y="3581400"/>
            <a:ext cx="3302000" cy="2463800"/>
          </a:xfrm>
          <a:prstGeom prst="rect">
            <a:avLst/>
          </a:prstGeom>
        </p:spPr>
      </p:pic>
      <p:pic>
        <p:nvPicPr>
          <p:cNvPr id="8" name="Picture 7"/>
          <p:cNvPicPr>
            <a:picLocks noChangeAspect="1"/>
          </p:cNvPicPr>
          <p:nvPr/>
        </p:nvPicPr>
        <p:blipFill rotWithShape="1">
          <a:blip r:embed="rId3"/>
          <a:srcRect l="2583" r="3772"/>
          <a:stretch/>
        </p:blipFill>
        <p:spPr>
          <a:xfrm>
            <a:off x="5308600" y="3581400"/>
            <a:ext cx="3467100" cy="2463800"/>
          </a:xfrm>
          <a:prstGeom prst="rect">
            <a:avLst/>
          </a:prstGeom>
        </p:spPr>
      </p:pic>
    </p:spTree>
    <p:extLst>
      <p:ext uri="{BB962C8B-B14F-4D97-AF65-F5344CB8AC3E}">
        <p14:creationId xmlns:p14="http://schemas.microsoft.com/office/powerpoint/2010/main" val="721046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PERSONALIZED RECOMMENDATIONS </a:t>
            </a:r>
            <a:r>
              <a:rPr lang="en-US" dirty="0" smtClean="0">
                <a:solidFill>
                  <a:schemeClr val="tx1"/>
                </a:solidFill>
              </a:rPr>
              <a:t>NETFLIX</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13</a:t>
            </a:fld>
            <a:endParaRPr lang="en-US"/>
          </a:p>
        </p:txBody>
      </p:sp>
      <p:pic>
        <p:nvPicPr>
          <p:cNvPr id="8" name="Content Placeholder 7"/>
          <p:cNvPicPr>
            <a:picLocks noGrp="1" noChangeAspect="1"/>
          </p:cNvPicPr>
          <p:nvPr>
            <p:ph idx="1"/>
          </p:nvPr>
        </p:nvPicPr>
        <p:blipFill rotWithShape="1">
          <a:blip r:embed="rId2"/>
          <a:srcRect l="-2744" t="-4933" r="-1861" b="6813"/>
          <a:stretch/>
        </p:blipFill>
        <p:spPr>
          <a:xfrm>
            <a:off x="457200" y="571500"/>
            <a:ext cx="8229600" cy="5486400"/>
          </a:xfrm>
        </p:spPr>
      </p:pic>
      <p:pic>
        <p:nvPicPr>
          <p:cNvPr id="10" name="Content Placeholder 5"/>
          <p:cNvPicPr>
            <a:picLocks noGrp="1" noChangeAspect="1"/>
          </p:cNvPicPr>
          <p:nvPr>
            <p:ph idx="1"/>
          </p:nvPr>
        </p:nvPicPr>
        <p:blipFill rotWithShape="1">
          <a:blip r:embed="rId3"/>
          <a:srcRect l="328" t="-3722" r="783" b="1823"/>
          <a:stretch/>
        </p:blipFill>
        <p:spPr>
          <a:xfrm>
            <a:off x="894577" y="901700"/>
            <a:ext cx="2255024" cy="2311400"/>
          </a:xfrm>
        </p:spPr>
      </p:pic>
      <p:pic>
        <p:nvPicPr>
          <p:cNvPr id="11" name="Content Placeholder 6"/>
          <p:cNvPicPr>
            <a:picLocks noGrp="1" noChangeAspect="1"/>
          </p:cNvPicPr>
          <p:nvPr>
            <p:ph idx="13"/>
          </p:nvPr>
        </p:nvPicPr>
        <p:blipFill rotWithShape="1">
          <a:blip r:embed="rId4"/>
          <a:srcRect l="-691" t="577" r="846" b="-2147"/>
          <a:stretch/>
        </p:blipFill>
        <p:spPr>
          <a:xfrm>
            <a:off x="6096162" y="1000357"/>
            <a:ext cx="2181356" cy="2212743"/>
          </a:xfrm>
        </p:spPr>
      </p:pic>
      <p:pic>
        <p:nvPicPr>
          <p:cNvPr id="12" name="Picture 11"/>
          <p:cNvPicPr>
            <a:picLocks noChangeAspect="1"/>
          </p:cNvPicPr>
          <p:nvPr/>
        </p:nvPicPr>
        <p:blipFill>
          <a:blip r:embed="rId5"/>
          <a:stretch>
            <a:fillRect/>
          </a:stretch>
        </p:blipFill>
        <p:spPr>
          <a:xfrm>
            <a:off x="6233901" y="3379283"/>
            <a:ext cx="2043617" cy="2043617"/>
          </a:xfrm>
          <a:prstGeom prst="rect">
            <a:avLst/>
          </a:prstGeom>
        </p:spPr>
      </p:pic>
      <p:pic>
        <p:nvPicPr>
          <p:cNvPr id="13" name="Picture 12"/>
          <p:cNvPicPr>
            <a:picLocks noChangeAspect="1"/>
          </p:cNvPicPr>
          <p:nvPr/>
        </p:nvPicPr>
        <p:blipFill>
          <a:blip r:embed="rId6"/>
          <a:stretch>
            <a:fillRect/>
          </a:stretch>
        </p:blipFill>
        <p:spPr>
          <a:xfrm>
            <a:off x="894577" y="3379283"/>
            <a:ext cx="2043617" cy="2043617"/>
          </a:xfrm>
          <a:prstGeom prst="rect">
            <a:avLst/>
          </a:prstGeom>
        </p:spPr>
      </p:pic>
    </p:spTree>
    <p:extLst>
      <p:ext uri="{BB962C8B-B14F-4D97-AF65-F5344CB8AC3E}">
        <p14:creationId xmlns:p14="http://schemas.microsoft.com/office/powerpoint/2010/main" val="3552301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UNREAL</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14</a:t>
            </a:fld>
            <a:endParaRPr lang="en-US" dirty="0"/>
          </a:p>
        </p:txBody>
      </p:sp>
      <p:sp>
        <p:nvSpPr>
          <p:cNvPr id="5" name="Content Placeholder 4"/>
          <p:cNvSpPr>
            <a:spLocks noGrp="1"/>
          </p:cNvSpPr>
          <p:nvPr>
            <p:ph idx="13"/>
          </p:nvPr>
        </p:nvSpPr>
        <p:spPr>
          <a:xfrm>
            <a:off x="451938" y="870418"/>
            <a:ext cx="8229600" cy="1034582"/>
          </a:xfrm>
        </p:spPr>
        <p:txBody>
          <a:bodyPr>
            <a:normAutofit/>
          </a:bodyPr>
          <a:lstStyle/>
          <a:p>
            <a:r>
              <a:rPr lang="en-US" dirty="0" smtClean="0"/>
              <a:t>When we put a site together, even if we narrow in on a segment or persona, there is still a lot of variety in interests for people of those ages.</a:t>
            </a:r>
            <a:endParaRPr lang="en-US" dirty="0"/>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24" t="25952" r="49989" b="36304"/>
          <a:stretch/>
        </p:blipFill>
        <p:spPr bwMode="auto">
          <a:xfrm>
            <a:off x="457200" y="1789189"/>
            <a:ext cx="3530599" cy="1978723"/>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191" t="26453" r="49911" b="36348"/>
          <a:stretch/>
        </p:blipFill>
        <p:spPr bwMode="auto">
          <a:xfrm>
            <a:off x="2909113" y="3891715"/>
            <a:ext cx="3364687" cy="1885994"/>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450" t="26635" r="49900" b="35930"/>
          <a:stretch/>
        </p:blipFill>
        <p:spPr bwMode="auto">
          <a:xfrm>
            <a:off x="5103817" y="1789189"/>
            <a:ext cx="3468683" cy="1920441"/>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4"/>
          <p:cNvSpPr>
            <a:spLocks noGrp="1"/>
          </p:cNvSpPr>
          <p:nvPr>
            <p:ph idx="13"/>
          </p:nvPr>
        </p:nvSpPr>
        <p:spPr>
          <a:xfrm>
            <a:off x="342900" y="5797227"/>
            <a:ext cx="8229600" cy="1034582"/>
          </a:xfrm>
        </p:spPr>
        <p:txBody>
          <a:bodyPr>
            <a:normAutofit/>
          </a:bodyPr>
          <a:lstStyle/>
          <a:p>
            <a:r>
              <a:rPr lang="en-US" dirty="0" smtClean="0"/>
              <a:t>But the good news is, they want to tell us their interests</a:t>
            </a:r>
            <a:endParaRPr lang="en-US" dirty="0"/>
          </a:p>
        </p:txBody>
      </p:sp>
    </p:spTree>
    <p:extLst>
      <p:ext uri="{BB962C8B-B14F-4D97-AF65-F5344CB8AC3E}">
        <p14:creationId xmlns:p14="http://schemas.microsoft.com/office/powerpoint/2010/main" val="40738684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4294967295"/>
          </p:nvPr>
        </p:nvSpPr>
        <p:spPr>
          <a:xfrm>
            <a:off x="7010400" y="338138"/>
            <a:ext cx="2133600" cy="365125"/>
          </a:xfrm>
          <a:prstGeom prst="rect">
            <a:avLst/>
          </a:prstGeom>
        </p:spPr>
        <p:txBody>
          <a:bodyPr/>
          <a:lstStyle/>
          <a:p>
            <a:fld id="{0E7152F9-B94D-4045-8F96-D3191BE6DF7A}" type="slidenum">
              <a:rPr lang="en-US" sz="800" smtClean="0">
                <a:latin typeface="Helvetica"/>
                <a:cs typeface="Helvetica"/>
              </a:rPr>
              <a:t>15</a:t>
            </a:fld>
            <a:endParaRPr lang="en-US" sz="800" dirty="0">
              <a:latin typeface="Helvetica"/>
              <a:cs typeface="Helvetica"/>
            </a:endParaRPr>
          </a:p>
        </p:txBody>
      </p:sp>
      <p:sp>
        <p:nvSpPr>
          <p:cNvPr id="11" name="Title 1"/>
          <p:cNvSpPr txBox="1">
            <a:spLocks/>
          </p:cNvSpPr>
          <p:nvPr/>
        </p:nvSpPr>
        <p:spPr>
          <a:xfrm>
            <a:off x="457200" y="274638"/>
            <a:ext cx="8229600" cy="4026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cap="all" dirty="0" smtClean="0">
                <a:solidFill>
                  <a:srgbClr val="E31B23"/>
                </a:solidFill>
                <a:latin typeface="Knockout 49 Liteweight"/>
                <a:cs typeface="Knockout 49 Liteweight"/>
              </a:rPr>
              <a:t>WEB ENGAGEMENT MANAGEMENT</a:t>
            </a:r>
            <a:endParaRPr lang="en-US" sz="2000" cap="all" dirty="0">
              <a:latin typeface="Knockout 49 Liteweight"/>
              <a:cs typeface="Knockout 49 Liteweight"/>
            </a:endParaRPr>
          </a:p>
        </p:txBody>
      </p:sp>
      <p:cxnSp>
        <p:nvCxnSpPr>
          <p:cNvPr id="13" name="Straight Connector 12"/>
          <p:cNvCxnSpPr/>
          <p:nvPr/>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50333" y="990816"/>
            <a:ext cx="7871254" cy="2400657"/>
          </a:xfrm>
          <a:prstGeom prst="rect">
            <a:avLst/>
          </a:prstGeom>
        </p:spPr>
        <p:txBody>
          <a:bodyPr wrap="square">
            <a:spAutoFit/>
          </a:bodyPr>
          <a:lstStyle/>
          <a:p>
            <a:pPr marL="0" lvl="2" fontAlgn="base">
              <a:spcAft>
                <a:spcPts val="1200"/>
              </a:spcAft>
              <a:buClr>
                <a:srgbClr val="B71600"/>
              </a:buClr>
              <a:buSzPct val="75000"/>
            </a:pPr>
            <a:r>
              <a:rPr lang="en-US" sz="2000" b="1" dirty="0" smtClean="0">
                <a:latin typeface="Helvetica"/>
                <a:cs typeface="Helvetica"/>
              </a:rPr>
              <a:t>The promise</a:t>
            </a:r>
          </a:p>
          <a:p>
            <a:pPr marL="368300" lvl="2" indent="-368300" fontAlgn="base">
              <a:spcAft>
                <a:spcPts val="1200"/>
              </a:spcAft>
              <a:buClr>
                <a:srgbClr val="B71600"/>
              </a:buClr>
              <a:buSzPct val="75000"/>
              <a:buFont typeface="Lucida Grande" charset="0"/>
              <a:buChar char="»"/>
            </a:pPr>
            <a:r>
              <a:rPr lang="en-US" sz="2000" dirty="0" smtClean="0">
                <a:latin typeface="Helvetica"/>
                <a:cs typeface="Helvetica"/>
              </a:rPr>
              <a:t>If we present users with content that fits their preferences will they be more likely to return? </a:t>
            </a:r>
            <a:endParaRPr lang="en-US" sz="2000" dirty="0">
              <a:latin typeface="Helvetica"/>
              <a:cs typeface="Helvetica"/>
            </a:endParaRPr>
          </a:p>
          <a:p>
            <a:pPr marL="368300" lvl="2" indent="-368300" fontAlgn="base">
              <a:spcAft>
                <a:spcPts val="1200"/>
              </a:spcAft>
              <a:buClr>
                <a:srgbClr val="B71600"/>
              </a:buClr>
              <a:buSzPct val="75000"/>
              <a:buFont typeface="Lucida Grande" charset="0"/>
              <a:buChar char="»"/>
            </a:pPr>
            <a:r>
              <a:rPr lang="en-US" sz="2000" dirty="0" smtClean="0">
                <a:latin typeface="Helvetica"/>
                <a:cs typeface="Helvetica"/>
              </a:rPr>
              <a:t>If the visual elements of the site respond to the user will they relate to the site and content more?</a:t>
            </a:r>
          </a:p>
          <a:p>
            <a:pPr marL="0" lvl="2" fontAlgn="base">
              <a:spcAft>
                <a:spcPts val="1200"/>
              </a:spcAft>
              <a:buClr>
                <a:srgbClr val="B71600"/>
              </a:buClr>
              <a:buSzPct val="75000"/>
            </a:pPr>
            <a:endParaRPr lang="en-US" sz="2000" dirty="0"/>
          </a:p>
        </p:txBody>
      </p:sp>
    </p:spTree>
    <p:extLst>
      <p:ext uri="{BB962C8B-B14F-4D97-AF65-F5344CB8AC3E}">
        <p14:creationId xmlns:p14="http://schemas.microsoft.com/office/powerpoint/2010/main" val="1410135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MARKETING 101</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Drupal Camp MA</a:t>
            </a:r>
            <a:endParaRPr lang="en-US" dirty="0"/>
          </a:p>
        </p:txBody>
      </p:sp>
    </p:spTree>
    <p:extLst>
      <p:ext uri="{BB962C8B-B14F-4D97-AF65-F5344CB8AC3E}">
        <p14:creationId xmlns:p14="http://schemas.microsoft.com/office/powerpoint/2010/main" val="19426704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9887" y="1359114"/>
            <a:ext cx="3934113" cy="472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MARKETING BACKGROUND</a:t>
            </a:r>
            <a:endParaRPr lang="en-US" dirty="0">
              <a:solidFill>
                <a:schemeClr val="tx1"/>
              </a:solidFill>
            </a:endParaRPr>
          </a:p>
        </p:txBody>
      </p:sp>
      <p:sp>
        <p:nvSpPr>
          <p:cNvPr id="3" name="Content Placeholder 2"/>
          <p:cNvSpPr>
            <a:spLocks noGrp="1"/>
          </p:cNvSpPr>
          <p:nvPr>
            <p:ph idx="1"/>
          </p:nvPr>
        </p:nvSpPr>
        <p:spPr>
          <a:xfrm>
            <a:off x="451938" y="1533832"/>
            <a:ext cx="5021762" cy="4494627"/>
          </a:xfrm>
        </p:spPr>
        <p:txBody>
          <a:bodyPr>
            <a:normAutofit lnSpcReduction="10000"/>
          </a:bodyPr>
          <a:lstStyle/>
          <a:p>
            <a:pPr>
              <a:spcBef>
                <a:spcPts val="1536"/>
              </a:spcBef>
            </a:pPr>
            <a:r>
              <a:rPr lang="en-US" sz="1400" b="1" dirty="0" smtClean="0"/>
              <a:t>AWARENESS: </a:t>
            </a:r>
            <a:r>
              <a:rPr lang="en-US" sz="1400" dirty="0" smtClean="0"/>
              <a:t>How do I make you aware of my product or service.</a:t>
            </a:r>
          </a:p>
          <a:p>
            <a:pPr>
              <a:spcBef>
                <a:spcPts val="1536"/>
              </a:spcBef>
            </a:pPr>
            <a:r>
              <a:rPr lang="en-US" sz="1400" b="1" dirty="0" smtClean="0"/>
              <a:t>ENGAGEMENT</a:t>
            </a:r>
            <a:r>
              <a:rPr lang="en-US" sz="1400" dirty="0" smtClean="0"/>
              <a:t>: Now that you know about my product and service, how do I get you to learn more.</a:t>
            </a:r>
            <a:endParaRPr lang="en-US" sz="1400" dirty="0"/>
          </a:p>
          <a:p>
            <a:pPr>
              <a:spcBef>
                <a:spcPts val="1536"/>
              </a:spcBef>
            </a:pPr>
            <a:r>
              <a:rPr lang="en-US" sz="1400" b="1" dirty="0" smtClean="0"/>
              <a:t>CONSIDERATION: </a:t>
            </a:r>
            <a:r>
              <a:rPr lang="en-US" sz="1400" dirty="0" smtClean="0"/>
              <a:t>You know a lot more now, how do I get you nudged towards making a decision to purchase. </a:t>
            </a:r>
            <a:endParaRPr lang="en-US" sz="1400" b="1" dirty="0" smtClean="0"/>
          </a:p>
          <a:p>
            <a:pPr>
              <a:spcBef>
                <a:spcPts val="1536"/>
              </a:spcBef>
            </a:pPr>
            <a:r>
              <a:rPr lang="en-US" sz="1400" b="1" dirty="0" smtClean="0"/>
              <a:t>PREFERENCE: </a:t>
            </a:r>
            <a:r>
              <a:rPr lang="en-US" sz="1400" dirty="0" smtClean="0"/>
              <a:t>This is very close to consideration.  But, it’s a preference for my brand over another.  Do you want my product or service rather than my competitor.</a:t>
            </a:r>
          </a:p>
          <a:p>
            <a:pPr>
              <a:spcBef>
                <a:spcPts val="1536"/>
              </a:spcBef>
            </a:pPr>
            <a:r>
              <a:rPr lang="en-US" sz="1400" b="1" dirty="0" smtClean="0"/>
              <a:t>CONVERSION: </a:t>
            </a:r>
            <a:r>
              <a:rPr lang="en-US" sz="1400" dirty="0" smtClean="0"/>
              <a:t>Time to purchase.</a:t>
            </a:r>
          </a:p>
          <a:p>
            <a:pPr>
              <a:spcBef>
                <a:spcPts val="1536"/>
              </a:spcBef>
            </a:pPr>
            <a:r>
              <a:rPr lang="en-US" sz="1400" b="1" dirty="0" smtClean="0"/>
              <a:t>LOYALTY</a:t>
            </a:r>
            <a:r>
              <a:rPr lang="en-US" sz="1400" dirty="0" smtClean="0"/>
              <a:t>: Come back and purchase again.</a:t>
            </a:r>
          </a:p>
          <a:p>
            <a:pPr>
              <a:spcBef>
                <a:spcPts val="1536"/>
              </a:spcBef>
            </a:pPr>
            <a:r>
              <a:rPr lang="en-US" sz="1400" b="1" dirty="0" smtClean="0"/>
              <a:t>ADVOCACY</a:t>
            </a:r>
            <a:r>
              <a:rPr lang="en-US" sz="1400" dirty="0" smtClean="0"/>
              <a:t>: Recommend our product or service to another person</a:t>
            </a:r>
            <a:endParaRPr lang="en-US" sz="1400" dirty="0"/>
          </a:p>
        </p:txBody>
      </p:sp>
      <p:sp>
        <p:nvSpPr>
          <p:cNvPr id="4" name="Slide Number Placeholder 3"/>
          <p:cNvSpPr>
            <a:spLocks noGrp="1"/>
          </p:cNvSpPr>
          <p:nvPr>
            <p:ph type="sldNum" sz="quarter" idx="12"/>
          </p:nvPr>
        </p:nvSpPr>
        <p:spPr/>
        <p:txBody>
          <a:bodyPr/>
          <a:lstStyle/>
          <a:p>
            <a:fld id="{F4BE9768-D397-1A4D-9421-368F7A5C54F8}" type="slidenum">
              <a:rPr lang="en-US" smtClean="0"/>
              <a:t>17</a:t>
            </a:fld>
            <a:endParaRPr lang="en-US" dirty="0"/>
          </a:p>
        </p:txBody>
      </p:sp>
      <p:sp>
        <p:nvSpPr>
          <p:cNvPr id="5" name="Content Placeholder 4"/>
          <p:cNvSpPr>
            <a:spLocks noGrp="1"/>
          </p:cNvSpPr>
          <p:nvPr>
            <p:ph idx="13"/>
          </p:nvPr>
        </p:nvSpPr>
        <p:spPr>
          <a:xfrm>
            <a:off x="451938" y="870418"/>
            <a:ext cx="8229600" cy="488696"/>
          </a:xfrm>
        </p:spPr>
        <p:txBody>
          <a:bodyPr>
            <a:normAutofit lnSpcReduction="10000"/>
          </a:bodyPr>
          <a:lstStyle/>
          <a:p>
            <a:r>
              <a:rPr lang="en-US" sz="2300" dirty="0" smtClean="0"/>
              <a:t>A little marketing 101 the way </a:t>
            </a:r>
            <a:r>
              <a:rPr lang="en-US" sz="2300" dirty="0" smtClean="0"/>
              <a:t>we </a:t>
            </a:r>
            <a:r>
              <a:rPr lang="en-US" sz="2300" dirty="0" smtClean="0"/>
              <a:t>think about it.</a:t>
            </a:r>
            <a:endParaRPr lang="en-US" dirty="0"/>
          </a:p>
        </p:txBody>
      </p:sp>
    </p:spTree>
    <p:extLst>
      <p:ext uri="{BB962C8B-B14F-4D97-AF65-F5344CB8AC3E}">
        <p14:creationId xmlns:p14="http://schemas.microsoft.com/office/powerpoint/2010/main" val="7169236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9887" y="1359114"/>
            <a:ext cx="3934113" cy="472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MARKETING BACKGROUND</a:t>
            </a:r>
            <a:endParaRPr lang="en-US" dirty="0">
              <a:solidFill>
                <a:schemeClr val="tx1"/>
              </a:solidFill>
            </a:endParaRPr>
          </a:p>
        </p:txBody>
      </p:sp>
      <p:sp>
        <p:nvSpPr>
          <p:cNvPr id="3" name="Content Placeholder 2"/>
          <p:cNvSpPr>
            <a:spLocks noGrp="1"/>
          </p:cNvSpPr>
          <p:nvPr>
            <p:ph idx="1"/>
          </p:nvPr>
        </p:nvSpPr>
        <p:spPr>
          <a:xfrm>
            <a:off x="451938" y="1533832"/>
            <a:ext cx="5021762" cy="4494627"/>
          </a:xfrm>
        </p:spPr>
        <p:txBody>
          <a:bodyPr>
            <a:normAutofit lnSpcReduction="10000"/>
          </a:bodyPr>
          <a:lstStyle/>
          <a:p>
            <a:pPr>
              <a:spcBef>
                <a:spcPts val="1536"/>
              </a:spcBef>
            </a:pPr>
            <a:r>
              <a:rPr lang="en-US" sz="1400" b="1" dirty="0" smtClean="0">
                <a:solidFill>
                  <a:schemeClr val="bg1">
                    <a:lumMod val="65000"/>
                  </a:schemeClr>
                </a:solidFill>
              </a:rPr>
              <a:t>AWARENESS: </a:t>
            </a:r>
            <a:r>
              <a:rPr lang="en-US" sz="1400" dirty="0" smtClean="0">
                <a:solidFill>
                  <a:schemeClr val="bg1">
                    <a:lumMod val="65000"/>
                  </a:schemeClr>
                </a:solidFill>
              </a:rPr>
              <a:t>How do I make you aware of my product or service.</a:t>
            </a:r>
          </a:p>
          <a:p>
            <a:pPr>
              <a:spcBef>
                <a:spcPts val="1536"/>
              </a:spcBef>
            </a:pPr>
            <a:r>
              <a:rPr lang="en-US" sz="1400" b="1" dirty="0" smtClean="0"/>
              <a:t>ENGAGEMENT</a:t>
            </a:r>
            <a:r>
              <a:rPr lang="en-US" sz="1400" dirty="0" smtClean="0"/>
              <a:t>: Now that you know about my product and service, how do I get you to learn more.</a:t>
            </a:r>
            <a:endParaRPr lang="en-US" sz="1400" dirty="0"/>
          </a:p>
          <a:p>
            <a:pPr>
              <a:spcBef>
                <a:spcPts val="1536"/>
              </a:spcBef>
            </a:pPr>
            <a:r>
              <a:rPr lang="en-US" sz="1400" b="1" dirty="0" smtClean="0">
                <a:solidFill>
                  <a:srgbClr val="A6A6A6"/>
                </a:solidFill>
              </a:rPr>
              <a:t>CONSIDERATION: </a:t>
            </a:r>
            <a:r>
              <a:rPr lang="en-US" sz="1400" dirty="0" smtClean="0">
                <a:solidFill>
                  <a:srgbClr val="A6A6A6"/>
                </a:solidFill>
              </a:rPr>
              <a:t>You know a lot more now, how do I get you nudged towards making a decision to purchase. </a:t>
            </a:r>
            <a:endParaRPr lang="en-US" sz="1400" b="1" dirty="0" smtClean="0">
              <a:solidFill>
                <a:srgbClr val="A6A6A6"/>
              </a:solidFill>
            </a:endParaRPr>
          </a:p>
          <a:p>
            <a:pPr>
              <a:spcBef>
                <a:spcPts val="1536"/>
              </a:spcBef>
            </a:pPr>
            <a:r>
              <a:rPr lang="en-US" sz="1400" b="1" dirty="0" smtClean="0">
                <a:solidFill>
                  <a:srgbClr val="A6A6A6"/>
                </a:solidFill>
              </a:rPr>
              <a:t>PREFERENCE: </a:t>
            </a:r>
            <a:r>
              <a:rPr lang="en-US" sz="1400" dirty="0" smtClean="0">
                <a:solidFill>
                  <a:srgbClr val="A6A6A6"/>
                </a:solidFill>
              </a:rPr>
              <a:t>This is very close to consideration.  But, it’s a preference for my brand over another.  Do you want my product or service rather than my competitor.</a:t>
            </a:r>
          </a:p>
          <a:p>
            <a:pPr>
              <a:spcBef>
                <a:spcPts val="1536"/>
              </a:spcBef>
            </a:pPr>
            <a:r>
              <a:rPr lang="en-US" sz="1400" b="1" dirty="0" smtClean="0">
                <a:solidFill>
                  <a:srgbClr val="A6A6A6"/>
                </a:solidFill>
              </a:rPr>
              <a:t>CONVERSION: </a:t>
            </a:r>
            <a:r>
              <a:rPr lang="en-US" sz="1400" dirty="0" smtClean="0">
                <a:solidFill>
                  <a:srgbClr val="A6A6A6"/>
                </a:solidFill>
              </a:rPr>
              <a:t>Time to purchase.</a:t>
            </a:r>
          </a:p>
          <a:p>
            <a:pPr>
              <a:spcBef>
                <a:spcPts val="1536"/>
              </a:spcBef>
            </a:pPr>
            <a:r>
              <a:rPr lang="en-US" sz="1400" b="1" dirty="0" smtClean="0">
                <a:solidFill>
                  <a:srgbClr val="A6A6A6"/>
                </a:solidFill>
              </a:rPr>
              <a:t>LOYALTY</a:t>
            </a:r>
            <a:r>
              <a:rPr lang="en-US" sz="1400" dirty="0" smtClean="0">
                <a:solidFill>
                  <a:srgbClr val="A6A6A6"/>
                </a:solidFill>
              </a:rPr>
              <a:t>: Come back and purchase again.</a:t>
            </a:r>
          </a:p>
          <a:p>
            <a:pPr>
              <a:spcBef>
                <a:spcPts val="1536"/>
              </a:spcBef>
            </a:pPr>
            <a:r>
              <a:rPr lang="en-US" sz="1400" b="1" dirty="0" smtClean="0">
                <a:solidFill>
                  <a:srgbClr val="A6A6A6"/>
                </a:solidFill>
              </a:rPr>
              <a:t>ADVOCACY</a:t>
            </a:r>
            <a:r>
              <a:rPr lang="en-US" sz="1400" dirty="0" smtClean="0">
                <a:solidFill>
                  <a:srgbClr val="A6A6A6"/>
                </a:solidFill>
              </a:rPr>
              <a:t>: Recommend our product or service to another person</a:t>
            </a:r>
            <a:endParaRPr lang="en-US" sz="1400" dirty="0">
              <a:solidFill>
                <a:srgbClr val="A6A6A6"/>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18</a:t>
            </a:fld>
            <a:endParaRPr lang="en-US" dirty="0"/>
          </a:p>
        </p:txBody>
      </p:sp>
      <p:sp>
        <p:nvSpPr>
          <p:cNvPr id="5" name="Content Placeholder 4"/>
          <p:cNvSpPr>
            <a:spLocks noGrp="1"/>
          </p:cNvSpPr>
          <p:nvPr>
            <p:ph idx="13"/>
          </p:nvPr>
        </p:nvSpPr>
        <p:spPr>
          <a:xfrm>
            <a:off x="451938" y="870418"/>
            <a:ext cx="8229600" cy="488696"/>
          </a:xfrm>
        </p:spPr>
        <p:txBody>
          <a:bodyPr>
            <a:normAutofit lnSpcReduction="10000"/>
          </a:bodyPr>
          <a:lstStyle/>
          <a:p>
            <a:r>
              <a:rPr lang="en-US" sz="2300" dirty="0" smtClean="0"/>
              <a:t>Can we make a site more engaging?</a:t>
            </a:r>
            <a:endParaRPr lang="en-US" dirty="0"/>
          </a:p>
        </p:txBody>
      </p:sp>
    </p:spTree>
    <p:extLst>
      <p:ext uri="{BB962C8B-B14F-4D97-AF65-F5344CB8AC3E}">
        <p14:creationId xmlns:p14="http://schemas.microsoft.com/office/powerpoint/2010/main" val="4436896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lstStyle/>
          <a:p>
            <a:r>
              <a:rPr lang="en-US" dirty="0" smtClean="0"/>
              <a:t>Popular health and wellness site with content from over 20 bloggers.</a:t>
            </a:r>
          </a:p>
          <a:p>
            <a:r>
              <a:rPr lang="en-US" dirty="0" smtClean="0"/>
              <a:t>But everyone sees the same content, regardless of who they are.</a:t>
            </a:r>
          </a:p>
          <a:p>
            <a:r>
              <a:rPr lang="en-US" dirty="0" smtClean="0"/>
              <a:t>Login is just a sort of pay wall.  There is no advantage to me to joining this site.</a:t>
            </a:r>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19</a:t>
            </a:fld>
            <a:endParaRPr lang="en-US"/>
          </a:p>
        </p:txBody>
      </p:sp>
      <p:sp>
        <p:nvSpPr>
          <p:cNvPr id="5" name="Content Placeholder 4"/>
          <p:cNvSpPr>
            <a:spLocks noGrp="1"/>
          </p:cNvSpPr>
          <p:nvPr>
            <p:ph idx="13"/>
          </p:nvPr>
        </p:nvSpPr>
        <p:spPr/>
        <p:txBody>
          <a:bodyPr>
            <a:normAutofit lnSpcReduction="10000"/>
          </a:bodyPr>
          <a:lstStyle/>
          <a:p>
            <a:r>
              <a:rPr lang="en-US" dirty="0" err="1" smtClean="0"/>
              <a:t>Realforme.com</a:t>
            </a:r>
            <a:endParaRPr lang="en-US" dirty="0"/>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430853"/>
            <a:ext cx="8890000" cy="727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7668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INTRODUCTION</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Drupal Camp MA</a:t>
            </a:r>
            <a:endParaRPr lang="en-US" dirty="0"/>
          </a:p>
        </p:txBody>
      </p:sp>
    </p:spTree>
    <p:extLst>
      <p:ext uri="{BB962C8B-B14F-4D97-AF65-F5344CB8AC3E}">
        <p14:creationId xmlns:p14="http://schemas.microsoft.com/office/powerpoint/2010/main" val="30115085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CASE STUDY – </a:t>
            </a:r>
            <a:r>
              <a:rPr lang="en-US" dirty="0" err="1" smtClean="0"/>
              <a:t>MyWell-Being.com</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Drupal Camp MA</a:t>
            </a:r>
            <a:endParaRPr lang="en-US" dirty="0"/>
          </a:p>
        </p:txBody>
      </p:sp>
    </p:spTree>
    <p:extLst>
      <p:ext uri="{BB962C8B-B14F-4D97-AF65-F5344CB8AC3E}">
        <p14:creationId xmlns:p14="http://schemas.microsoft.com/office/powerpoint/2010/main" val="2436622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t>Humana Program Background</a:t>
            </a:r>
            <a:endParaRPr lang="en-US" dirty="0"/>
          </a:p>
        </p:txBody>
      </p:sp>
      <p:sp>
        <p:nvSpPr>
          <p:cNvPr id="5" name="TextBox 4"/>
          <p:cNvSpPr txBox="1"/>
          <p:nvPr/>
        </p:nvSpPr>
        <p:spPr>
          <a:xfrm>
            <a:off x="500062" y="1017985"/>
            <a:ext cx="4179094" cy="327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5715" tIns="35715" rIns="35715" bIns="35715" numCol="1" anchor="t" anchorCtr="0" compatLnSpc="1">
            <a:prstTxWarp prst="textNoShape">
              <a:avLst/>
            </a:prstTxWarp>
          </a:bodyPr>
          <a:lstStyle>
            <a:defPPr>
              <a:defRPr lang="en-US"/>
            </a:defPPr>
            <a:lvl1pPr marL="368300" indent="-355600" algn="l" eaLnBrk="0" hangingPunct="0">
              <a:spcBef>
                <a:spcPts val="501"/>
              </a:spcBef>
              <a:buClr>
                <a:srgbClr val="5674A7"/>
              </a:buClr>
              <a:buSzPct val="120000"/>
              <a:buFont typeface="Helvetica" charset="0"/>
              <a:buChar char="•"/>
              <a:defRPr sz="2700">
                <a:solidFill>
                  <a:schemeClr val="tx1"/>
                </a:solidFill>
                <a:latin typeface="Arial"/>
              </a:defRPr>
            </a:lvl1pPr>
            <a:lvl2pPr marL="609600" indent="-304800" algn="l" eaLnBrk="0" hangingPunct="0">
              <a:spcBef>
                <a:spcPts val="400"/>
              </a:spcBef>
              <a:buSzPct val="100000"/>
              <a:buFont typeface="Lucida Grande" charset="0"/>
              <a:buChar char="-"/>
              <a:defRPr sz="2800">
                <a:solidFill>
                  <a:schemeClr val="tx1"/>
                </a:solidFill>
                <a:latin typeface="+mn-lt"/>
                <a:ea typeface="+mn-ea"/>
                <a:cs typeface="+mn-cs"/>
              </a:defRPr>
            </a:lvl2pPr>
            <a:lvl3pPr marL="889000" indent="-279400" algn="l" eaLnBrk="0" hangingPunct="0">
              <a:spcBef>
                <a:spcPts val="400"/>
              </a:spcBef>
              <a:buClr>
                <a:srgbClr val="3E3E3E"/>
              </a:buClr>
              <a:buSzPct val="110000"/>
              <a:buFont typeface="Helvetica" charset="0"/>
              <a:buChar char="•"/>
              <a:defRPr sz="2200">
                <a:solidFill>
                  <a:schemeClr val="tx1"/>
                </a:solidFill>
                <a:latin typeface="+mn-lt"/>
                <a:ea typeface="+mn-ea"/>
                <a:cs typeface="+mn-cs"/>
              </a:defRPr>
            </a:lvl3pPr>
            <a:lvl4pPr marL="1168400" indent="-279400" algn="l" eaLnBrk="0" hangingPunct="0">
              <a:spcBef>
                <a:spcPts val="400"/>
              </a:spcBef>
              <a:buClr>
                <a:srgbClr val="3E3E3E"/>
              </a:buClr>
              <a:buSzPct val="164000"/>
              <a:buFont typeface="Helvetica" charset="0"/>
              <a:buChar char="-"/>
              <a:defRPr sz="2000">
                <a:solidFill>
                  <a:schemeClr val="tx1"/>
                </a:solidFill>
                <a:latin typeface="+mn-lt"/>
                <a:ea typeface="+mn-ea"/>
                <a:cs typeface="+mn-cs"/>
              </a:defRPr>
            </a:lvl4pPr>
            <a:lvl5pPr marL="1447800" indent="-279400" algn="l" eaLnBrk="0" hangingPunct="0">
              <a:spcBef>
                <a:spcPts val="400"/>
              </a:spcBef>
              <a:buClr>
                <a:srgbClr val="3E3E3E"/>
              </a:buClr>
              <a:buSzPct val="134000"/>
              <a:buFont typeface="Helvetica" charset="0"/>
              <a:buChar char="•"/>
              <a:defRPr>
                <a:solidFill>
                  <a:schemeClr val="tx1"/>
                </a:solidFill>
                <a:latin typeface="+mn-lt"/>
                <a:ea typeface="+mn-ea"/>
                <a:cs typeface="+mn-cs"/>
              </a:defRPr>
            </a:lvl5pPr>
            <a:lvl6pPr marL="1905000" indent="-279400" fontAlgn="base">
              <a:spcBef>
                <a:spcPts val="400"/>
              </a:spcBef>
              <a:spcAft>
                <a:spcPct val="0"/>
              </a:spcAft>
              <a:buClr>
                <a:srgbClr val="3E3E3E"/>
              </a:buClr>
              <a:buSzPct val="134000"/>
              <a:buFont typeface="Helvetica" pitchFamily="-1" charset="0"/>
              <a:buChar char="•"/>
              <a:defRPr>
                <a:solidFill>
                  <a:schemeClr val="tx1"/>
                </a:solidFill>
                <a:latin typeface="+mn-lt"/>
                <a:ea typeface="+mn-ea"/>
                <a:cs typeface="+mn-cs"/>
              </a:defRPr>
            </a:lvl6pPr>
            <a:lvl7pPr marL="2362200" indent="-279400" fontAlgn="base">
              <a:spcBef>
                <a:spcPts val="400"/>
              </a:spcBef>
              <a:spcAft>
                <a:spcPct val="0"/>
              </a:spcAft>
              <a:buClr>
                <a:srgbClr val="3E3E3E"/>
              </a:buClr>
              <a:buSzPct val="134000"/>
              <a:buFont typeface="Helvetica" pitchFamily="-1" charset="0"/>
              <a:buChar char="•"/>
              <a:defRPr>
                <a:solidFill>
                  <a:schemeClr val="tx1"/>
                </a:solidFill>
                <a:latin typeface="+mn-lt"/>
                <a:ea typeface="+mn-ea"/>
                <a:cs typeface="+mn-cs"/>
              </a:defRPr>
            </a:lvl7pPr>
            <a:lvl8pPr marL="2819400" indent="-279400" fontAlgn="base">
              <a:spcBef>
                <a:spcPts val="400"/>
              </a:spcBef>
              <a:spcAft>
                <a:spcPct val="0"/>
              </a:spcAft>
              <a:buClr>
                <a:srgbClr val="3E3E3E"/>
              </a:buClr>
              <a:buSzPct val="134000"/>
              <a:buFont typeface="Helvetica" pitchFamily="-1" charset="0"/>
              <a:buChar char="•"/>
              <a:defRPr>
                <a:solidFill>
                  <a:schemeClr val="tx1"/>
                </a:solidFill>
                <a:latin typeface="+mn-lt"/>
                <a:ea typeface="+mn-ea"/>
                <a:cs typeface="+mn-cs"/>
              </a:defRPr>
            </a:lvl8pPr>
            <a:lvl9pPr marL="3276600" indent="-279400" fontAlgn="base">
              <a:spcBef>
                <a:spcPts val="400"/>
              </a:spcBef>
              <a:spcAft>
                <a:spcPct val="0"/>
              </a:spcAft>
              <a:buClr>
                <a:srgbClr val="3E3E3E"/>
              </a:buClr>
              <a:buSzPct val="134000"/>
              <a:buFont typeface="Helvetica" pitchFamily="-1" charset="0"/>
              <a:buChar char="•"/>
              <a:defRPr>
                <a:solidFill>
                  <a:schemeClr val="tx1"/>
                </a:solidFill>
                <a:latin typeface="+mn-lt"/>
                <a:ea typeface="+mn-ea"/>
                <a:cs typeface="+mn-cs"/>
              </a:defRPr>
            </a:lvl9pPr>
          </a:lstStyle>
          <a:p>
            <a:pPr marL="8929" indent="0">
              <a:spcBef>
                <a:spcPts val="0"/>
              </a:spcBef>
              <a:spcAft>
                <a:spcPts val="844"/>
              </a:spcAft>
              <a:buNone/>
            </a:pPr>
            <a:r>
              <a:rPr lang="en-US" dirty="0" err="1" smtClean="0"/>
              <a:t>Realforme.com</a:t>
            </a:r>
            <a:r>
              <a:rPr lang="en-US" dirty="0" smtClean="0"/>
              <a:t> was a successful acquisition program.</a:t>
            </a:r>
          </a:p>
          <a:p>
            <a:pPr marL="8929" indent="0">
              <a:spcBef>
                <a:spcPts val="0"/>
              </a:spcBef>
              <a:spcAft>
                <a:spcPts val="844"/>
              </a:spcAft>
              <a:buNone/>
            </a:pPr>
            <a:r>
              <a:rPr lang="en-US" sz="1700" dirty="0" smtClean="0"/>
              <a:t>Over </a:t>
            </a:r>
            <a:r>
              <a:rPr lang="en-US" sz="1700" dirty="0"/>
              <a:t>370,000 members had signed up through a very successful multi-channel online and offline campaign over three years.</a:t>
            </a:r>
          </a:p>
          <a:p>
            <a:r>
              <a:rPr lang="en-US" sz="1700" dirty="0">
                <a:cs typeface="Arial"/>
              </a:rPr>
              <a:t>Members of the site were much more likely to become—and stay—Humana subscribers.</a:t>
            </a:r>
          </a:p>
          <a:p>
            <a:r>
              <a:rPr lang="en-US" sz="1700" dirty="0">
                <a:cs typeface="Arial"/>
              </a:rPr>
              <a:t>The program was awarded </a:t>
            </a:r>
            <a:r>
              <a:rPr lang="en-US" sz="1700" i="1" dirty="0"/>
              <a:t>Best Web-Based Customer Retention and Loyalty Campaign </a:t>
            </a:r>
            <a:r>
              <a:rPr lang="en-US" sz="1700" dirty="0"/>
              <a:t>by the CMO Council</a:t>
            </a:r>
            <a:endParaRPr lang="en-US" sz="1700" dirty="0">
              <a:cs typeface="Arial"/>
            </a:endParaRPr>
          </a:p>
          <a:p>
            <a:pPr marL="8929" indent="0">
              <a:buNone/>
            </a:pPr>
            <a:endParaRPr lang="en-US" dirty="0" smtClean="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325" y="1017984"/>
            <a:ext cx="3807600" cy="311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descr="http://willscullypower.files.wordpress.com/2010/04/cmo-counci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031" y="4446984"/>
            <a:ext cx="1339453" cy="7433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7200" y="5511800"/>
            <a:ext cx="4270220" cy="646331"/>
          </a:xfrm>
          <a:prstGeom prst="rect">
            <a:avLst/>
          </a:prstGeom>
          <a:noFill/>
        </p:spPr>
        <p:txBody>
          <a:bodyPr wrap="none" rtlCol="0">
            <a:spAutoFit/>
          </a:bodyPr>
          <a:lstStyle/>
          <a:p>
            <a:r>
              <a:rPr lang="en-US" b="1" dirty="0">
                <a:solidFill>
                  <a:srgbClr val="193761"/>
                </a:solidFill>
                <a:cs typeface="Arial"/>
              </a:rPr>
              <a:t>But, we don’t see people come back </a:t>
            </a:r>
            <a:r>
              <a:rPr lang="en-US" b="1" dirty="0" smtClean="0">
                <a:solidFill>
                  <a:srgbClr val="193761"/>
                </a:solidFill>
                <a:cs typeface="Arial"/>
              </a:rPr>
              <a:t>often.</a:t>
            </a:r>
            <a:endParaRPr lang="en-US" b="1" dirty="0">
              <a:solidFill>
                <a:srgbClr val="193761"/>
              </a:solidFill>
              <a:cs typeface="Arial"/>
            </a:endParaRPr>
          </a:p>
          <a:p>
            <a:endParaRPr lang="en-US" dirty="0"/>
          </a:p>
        </p:txBody>
      </p:sp>
    </p:spTree>
    <p:extLst>
      <p:ext uri="{BB962C8B-B14F-4D97-AF65-F5344CB8AC3E}">
        <p14:creationId xmlns:p14="http://schemas.microsoft.com/office/powerpoint/2010/main" val="2514952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01" t="13756" r="5843" b="13595"/>
          <a:stretch/>
        </p:blipFill>
        <p:spPr bwMode="auto">
          <a:xfrm>
            <a:off x="660797" y="1278759"/>
            <a:ext cx="6994431" cy="357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60797" y="4714876"/>
            <a:ext cx="7516754" cy="112025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35" tIns="45718" rIns="91435" bIns="45718" rtlCol="0">
            <a:spAutoFit/>
          </a:bodyPr>
          <a:lstStyle/>
          <a:p>
            <a:pPr>
              <a:spcAft>
                <a:spcPts val="422"/>
              </a:spcAft>
            </a:pPr>
            <a:r>
              <a:rPr lang="en-US" sz="1400" b="1" dirty="0">
                <a:solidFill>
                  <a:schemeClr val="tx1"/>
                </a:solidFill>
              </a:rPr>
              <a:t>Segment Attributes: </a:t>
            </a:r>
          </a:p>
          <a:p>
            <a:pPr marL="285736" indent="-285736">
              <a:spcAft>
                <a:spcPts val="422"/>
              </a:spcAft>
              <a:buFont typeface="Arial" pitchFamily="34" charset="0"/>
              <a:buChar char="•"/>
            </a:pPr>
            <a:r>
              <a:rPr lang="en-US" sz="1400" dirty="0">
                <a:solidFill>
                  <a:schemeClr val="tx1"/>
                </a:solidFill>
              </a:rPr>
              <a:t>Brand new visitors to the site with no click activity</a:t>
            </a:r>
          </a:p>
          <a:p>
            <a:pPr marL="285736" indent="-285736">
              <a:spcAft>
                <a:spcPts val="422"/>
              </a:spcAft>
              <a:buFont typeface="Arial" pitchFamily="34" charset="0"/>
              <a:buChar char="•"/>
            </a:pPr>
            <a:r>
              <a:rPr lang="en-US" sz="1400" dirty="0">
                <a:solidFill>
                  <a:schemeClr val="tx1"/>
                </a:solidFill>
              </a:rPr>
              <a:t>Users who have yet to be modeled</a:t>
            </a:r>
          </a:p>
          <a:p>
            <a:pPr>
              <a:spcAft>
                <a:spcPts val="422"/>
              </a:spcAft>
            </a:pPr>
            <a:r>
              <a:rPr lang="en-US" sz="1400" b="1" dirty="0">
                <a:solidFill>
                  <a:schemeClr val="tx1"/>
                </a:solidFill>
              </a:rPr>
              <a:t>WEM Output: </a:t>
            </a:r>
            <a:r>
              <a:rPr lang="en-US" sz="1400" dirty="0">
                <a:solidFill>
                  <a:schemeClr val="tx1"/>
                </a:solidFill>
              </a:rPr>
              <a:t>Default version of the page</a:t>
            </a:r>
          </a:p>
        </p:txBody>
      </p:sp>
      <p:sp>
        <p:nvSpPr>
          <p:cNvPr id="2" name="Title 1"/>
          <p:cNvSpPr>
            <a:spLocks noGrp="1"/>
          </p:cNvSpPr>
          <p:nvPr>
            <p:ph type="title"/>
          </p:nvPr>
        </p:nvSpPr>
        <p:spPr/>
        <p:txBody>
          <a:bodyPr/>
          <a:lstStyle/>
          <a:p>
            <a:r>
              <a:rPr lang="en-US" dirty="0" smtClean="0"/>
              <a:t>ENGAGEMENT STRATEGY</a:t>
            </a:r>
            <a:endParaRPr lang="en-US" dirty="0"/>
          </a:p>
        </p:txBody>
      </p:sp>
      <p:sp>
        <p:nvSpPr>
          <p:cNvPr id="4" name="Content Placeholder 3"/>
          <p:cNvSpPr>
            <a:spLocks noGrp="1"/>
          </p:cNvSpPr>
          <p:nvPr>
            <p:ph idx="13"/>
          </p:nvPr>
        </p:nvSpPr>
        <p:spPr/>
        <p:txBody>
          <a:bodyPr>
            <a:normAutofit lnSpcReduction="10000"/>
          </a:bodyPr>
          <a:lstStyle/>
          <a:p>
            <a:r>
              <a:rPr lang="en-US" dirty="0" smtClean="0"/>
              <a:t>DEFAULT VIEW</a:t>
            </a:r>
            <a:endParaRPr lang="en-US" dirty="0"/>
          </a:p>
        </p:txBody>
      </p:sp>
    </p:spTree>
    <p:extLst>
      <p:ext uri="{BB962C8B-B14F-4D97-AF65-F5344CB8AC3E}">
        <p14:creationId xmlns:p14="http://schemas.microsoft.com/office/powerpoint/2010/main" val="1437562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6484" y="4822032"/>
            <a:ext cx="8342500" cy="112025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35" tIns="45718" rIns="91435" bIns="45718" rtlCol="0">
            <a:spAutoFit/>
          </a:bodyPr>
          <a:lstStyle>
            <a:defPPr>
              <a:defRPr lang="en-US"/>
            </a:defPPr>
            <a:lvl1pPr algn="l">
              <a:defRPr sz="2400" b="1">
                <a:solidFill>
                  <a:schemeClr val="tx1"/>
                </a:solidFill>
              </a:defRPr>
            </a:lvl1pPr>
          </a:lstStyle>
          <a:p>
            <a:pPr>
              <a:spcAft>
                <a:spcPts val="422"/>
              </a:spcAft>
            </a:pPr>
            <a:r>
              <a:rPr lang="en-US" sz="1400" dirty="0"/>
              <a:t>Segment Attributes</a:t>
            </a:r>
          </a:p>
          <a:p>
            <a:pPr marL="241093" indent="-241093">
              <a:spcAft>
                <a:spcPts val="422"/>
              </a:spcAft>
              <a:buFont typeface="Arial" pitchFamily="34" charset="0"/>
              <a:buChar char="•"/>
            </a:pPr>
            <a:r>
              <a:rPr lang="en-US" sz="1400" b="0" dirty="0"/>
              <a:t>Demographics: Male or Female, Under 60</a:t>
            </a:r>
          </a:p>
          <a:p>
            <a:pPr marL="241093" indent="-241093">
              <a:spcAft>
                <a:spcPts val="422"/>
              </a:spcAft>
              <a:buFont typeface="Arial" pitchFamily="34" charset="0"/>
              <a:buChar char="•"/>
            </a:pPr>
            <a:r>
              <a:rPr lang="en-US" sz="1400" b="0" dirty="0"/>
              <a:t>Tracked Site Activity: Users who have predominantly clicked on health related content. </a:t>
            </a:r>
          </a:p>
          <a:p>
            <a:pPr>
              <a:spcAft>
                <a:spcPts val="422"/>
              </a:spcAft>
            </a:pPr>
            <a:r>
              <a:rPr lang="en-US" sz="1400" dirty="0"/>
              <a:t>WEM Output: </a:t>
            </a:r>
            <a:r>
              <a:rPr lang="en-US" sz="1400" b="0" dirty="0"/>
              <a:t>Web and email featured content is weighted toward new health content.</a:t>
            </a:r>
          </a:p>
        </p:txBody>
      </p:sp>
      <p:grpSp>
        <p:nvGrpSpPr>
          <p:cNvPr id="6" name="Group 5"/>
          <p:cNvGrpSpPr/>
          <p:nvPr/>
        </p:nvGrpSpPr>
        <p:grpSpPr>
          <a:xfrm>
            <a:off x="660798" y="1006023"/>
            <a:ext cx="7400292" cy="3816008"/>
            <a:chOff x="676486" y="840969"/>
            <a:chExt cx="7791027" cy="4017493"/>
          </a:xfrm>
        </p:grpSpPr>
        <p:pic>
          <p:nvPicPr>
            <p:cNvPr id="7" name="Picture 3"/>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480" t="13989" r="5796" b="11627"/>
            <a:stretch/>
          </p:blipFill>
          <p:spPr bwMode="auto">
            <a:xfrm>
              <a:off x="676486" y="840969"/>
              <a:ext cx="7791027" cy="401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450" t="26635" r="24730" b="35930"/>
            <a:stretch/>
          </p:blipFill>
          <p:spPr bwMode="auto">
            <a:xfrm>
              <a:off x="853441" y="1524000"/>
              <a:ext cx="5913120" cy="2021840"/>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6175" t="29834" r="10706" b="40896"/>
            <a:stretch/>
          </p:blipFill>
          <p:spPr bwMode="auto">
            <a:xfrm>
              <a:off x="6847839" y="1696720"/>
              <a:ext cx="1178561" cy="1580871"/>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9063" t="67644" r="71437" b="15050"/>
            <a:stretch/>
          </p:blipFill>
          <p:spPr bwMode="auto">
            <a:xfrm>
              <a:off x="1717041" y="3738880"/>
              <a:ext cx="853440" cy="934720"/>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7175" t="67832" r="33212" b="15049"/>
            <a:stretch/>
          </p:blipFill>
          <p:spPr bwMode="auto">
            <a:xfrm>
              <a:off x="5140959" y="3749040"/>
              <a:ext cx="863601" cy="924560"/>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7562" t="68021" r="42712" b="14485"/>
            <a:stretch/>
          </p:blipFill>
          <p:spPr bwMode="auto">
            <a:xfrm>
              <a:off x="4277361" y="3749040"/>
              <a:ext cx="873760" cy="944880"/>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en-US" dirty="0" smtClean="0"/>
              <a:t>ENGAGEMENT STRATEGY</a:t>
            </a:r>
            <a:endParaRPr lang="en-US" dirty="0"/>
          </a:p>
        </p:txBody>
      </p:sp>
      <p:sp>
        <p:nvSpPr>
          <p:cNvPr id="4" name="Content Placeholder 3"/>
          <p:cNvSpPr>
            <a:spLocks noGrp="1"/>
          </p:cNvSpPr>
          <p:nvPr>
            <p:ph idx="13"/>
          </p:nvPr>
        </p:nvSpPr>
        <p:spPr/>
        <p:txBody>
          <a:bodyPr>
            <a:normAutofit lnSpcReduction="10000"/>
          </a:bodyPr>
          <a:lstStyle/>
          <a:p>
            <a:r>
              <a:rPr lang="en-US" dirty="0" smtClean="0"/>
              <a:t>HEALTH SEGMENT</a:t>
            </a:r>
            <a:endParaRPr lang="en-US" dirty="0"/>
          </a:p>
          <a:p>
            <a:endParaRPr lang="en-US" dirty="0"/>
          </a:p>
        </p:txBody>
      </p:sp>
    </p:spTree>
    <p:extLst>
      <p:ext uri="{BB962C8B-B14F-4D97-AF65-F5344CB8AC3E}">
        <p14:creationId xmlns:p14="http://schemas.microsoft.com/office/powerpoint/2010/main" val="147845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4375" y="1053454"/>
            <a:ext cx="7179469" cy="3661421"/>
            <a:chOff x="685025" y="871086"/>
            <a:chExt cx="7773950" cy="3964597"/>
          </a:xfrm>
        </p:grpSpPr>
        <p:pic>
          <p:nvPicPr>
            <p:cNvPr id="4" name="Picture 3"/>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9014" t="13820" r="5852" b="13963"/>
            <a:stretch/>
          </p:blipFill>
          <p:spPr bwMode="auto">
            <a:xfrm>
              <a:off x="685025" y="871086"/>
              <a:ext cx="7773950" cy="396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191" t="26453" r="24720" b="36348"/>
            <a:stretch/>
          </p:blipFill>
          <p:spPr bwMode="auto">
            <a:xfrm>
              <a:off x="792480" y="1564641"/>
              <a:ext cx="5943600" cy="2042160"/>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727" t="32375" r="10144" b="40794"/>
            <a:stretch/>
          </p:blipFill>
          <p:spPr bwMode="auto">
            <a:xfrm>
              <a:off x="6868160" y="1889760"/>
              <a:ext cx="1198880" cy="1472961"/>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014" t="68094" r="80686" b="13963"/>
            <a:stretch/>
          </p:blipFill>
          <p:spPr bwMode="auto">
            <a:xfrm>
              <a:off x="685025" y="3850640"/>
              <a:ext cx="940575" cy="985043"/>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575" t="67169" r="42745" b="13963"/>
            <a:stretch/>
          </p:blipFill>
          <p:spPr bwMode="auto">
            <a:xfrm>
              <a:off x="4206239" y="3799840"/>
              <a:ext cx="883921" cy="1035843"/>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589" t="67909" r="33176" b="13963"/>
            <a:stretch/>
          </p:blipFill>
          <p:spPr bwMode="auto">
            <a:xfrm>
              <a:off x="5120640" y="3840480"/>
              <a:ext cx="843280" cy="995203"/>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638659" y="4822032"/>
            <a:ext cx="8219369" cy="111645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35" tIns="45718" rIns="91435" bIns="45718" rtlCol="0">
            <a:spAutoFit/>
          </a:bodyPr>
          <a:lstStyle/>
          <a:p>
            <a:pPr>
              <a:spcAft>
                <a:spcPts val="422"/>
              </a:spcAft>
            </a:pPr>
            <a:r>
              <a:rPr lang="en-US" sz="1400" b="1" dirty="0"/>
              <a:t>Segment Attributes</a:t>
            </a:r>
          </a:p>
          <a:p>
            <a:pPr marL="241093" indent="-241093">
              <a:spcAft>
                <a:spcPts val="422"/>
              </a:spcAft>
              <a:buFont typeface="Arial" pitchFamily="34" charset="0"/>
              <a:buChar char="•"/>
            </a:pPr>
            <a:r>
              <a:rPr lang="en-US" sz="1400" dirty="0"/>
              <a:t>Demographics: Male or Female, Age 60+</a:t>
            </a:r>
          </a:p>
          <a:p>
            <a:pPr marL="241093" indent="-241093">
              <a:spcAft>
                <a:spcPts val="422"/>
              </a:spcAft>
              <a:buFont typeface="Arial" pitchFamily="34" charset="0"/>
              <a:buChar char="•"/>
            </a:pPr>
            <a:r>
              <a:rPr lang="en-US" sz="1400" dirty="0"/>
              <a:t>Tracked Site Activity: Users who have predominantly clicked on retirement related content. </a:t>
            </a:r>
          </a:p>
          <a:p>
            <a:pPr>
              <a:spcAft>
                <a:spcPts val="422"/>
              </a:spcAft>
            </a:pPr>
            <a:r>
              <a:rPr lang="en-US" sz="1400" b="1" dirty="0"/>
              <a:t>WEM Output: </a:t>
            </a:r>
            <a:r>
              <a:rPr lang="en-US" sz="1400" dirty="0"/>
              <a:t>Web and email featured content is weighted toward new retirement, leisure, &amp; finance content.</a:t>
            </a:r>
          </a:p>
        </p:txBody>
      </p:sp>
      <p:sp>
        <p:nvSpPr>
          <p:cNvPr id="2" name="Title 1"/>
          <p:cNvSpPr>
            <a:spLocks noGrp="1"/>
          </p:cNvSpPr>
          <p:nvPr>
            <p:ph type="title"/>
          </p:nvPr>
        </p:nvSpPr>
        <p:spPr/>
        <p:txBody>
          <a:bodyPr/>
          <a:lstStyle/>
          <a:p>
            <a:r>
              <a:rPr lang="en-US" dirty="0" smtClean="0"/>
              <a:t>ENGAGEMENT</a:t>
            </a:r>
            <a:endParaRPr lang="en-US" dirty="0"/>
          </a:p>
        </p:txBody>
      </p:sp>
      <p:sp>
        <p:nvSpPr>
          <p:cNvPr id="15" name="Content Placeholder 14"/>
          <p:cNvSpPr>
            <a:spLocks noGrp="1"/>
          </p:cNvSpPr>
          <p:nvPr>
            <p:ph idx="13"/>
          </p:nvPr>
        </p:nvSpPr>
        <p:spPr/>
        <p:txBody>
          <a:bodyPr>
            <a:normAutofit lnSpcReduction="10000"/>
          </a:bodyPr>
          <a:lstStyle/>
          <a:p>
            <a:r>
              <a:rPr lang="en-US" dirty="0" smtClean="0"/>
              <a:t>RETIREE SEGMENT</a:t>
            </a:r>
            <a:endParaRPr lang="en-US" dirty="0"/>
          </a:p>
        </p:txBody>
      </p:sp>
    </p:spTree>
    <p:extLst>
      <p:ext uri="{BB962C8B-B14F-4D97-AF65-F5344CB8AC3E}">
        <p14:creationId xmlns:p14="http://schemas.microsoft.com/office/powerpoint/2010/main" val="1882495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4375" y="1278759"/>
            <a:ext cx="7447566" cy="3797253"/>
            <a:chOff x="737158" y="894079"/>
            <a:chExt cx="7762815" cy="3957987"/>
          </a:xfrm>
        </p:grpSpPr>
        <p:pic>
          <p:nvPicPr>
            <p:cNvPr id="4"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8691" t="13867" r="5902" b="13701"/>
            <a:stretch/>
          </p:blipFill>
          <p:spPr bwMode="auto">
            <a:xfrm>
              <a:off x="737158" y="894079"/>
              <a:ext cx="7762815" cy="395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23" t="25952" r="24526" b="36304"/>
            <a:stretch/>
          </p:blipFill>
          <p:spPr bwMode="auto">
            <a:xfrm>
              <a:off x="812801" y="1554480"/>
              <a:ext cx="5994400" cy="2062480"/>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592" t="29486" r="10106" b="40766"/>
            <a:stretch/>
          </p:blipFill>
          <p:spPr bwMode="auto">
            <a:xfrm>
              <a:off x="6908801" y="1747520"/>
              <a:ext cx="1209040" cy="1625600"/>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641" t="67415" r="42522" b="13701"/>
            <a:stretch/>
          </p:blipFill>
          <p:spPr bwMode="auto">
            <a:xfrm>
              <a:off x="4277361" y="3820160"/>
              <a:ext cx="894080" cy="1031906"/>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142" t="67415" r="33021" b="13701"/>
            <a:stretch/>
          </p:blipFill>
          <p:spPr bwMode="auto">
            <a:xfrm>
              <a:off x="5140960" y="3820160"/>
              <a:ext cx="894080" cy="1031906"/>
            </a:xfrm>
            <a:prstGeom prst="rect">
              <a:avLst/>
            </a:prstGeom>
            <a:noFill/>
            <a:ln w="9525">
              <a:solidFill>
                <a:srgbClr val="E31B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682378" y="5030123"/>
            <a:ext cx="8461587" cy="112025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35" tIns="45718" rIns="91435" bIns="45718" rtlCol="0">
            <a:spAutoFit/>
          </a:bodyPr>
          <a:lstStyle/>
          <a:p>
            <a:pPr>
              <a:spcAft>
                <a:spcPts val="422"/>
              </a:spcAft>
            </a:pPr>
            <a:r>
              <a:rPr lang="en-US" sz="1400" b="1" dirty="0"/>
              <a:t>Segment Attributes</a:t>
            </a:r>
          </a:p>
          <a:p>
            <a:pPr marL="241093" indent="-241093">
              <a:spcAft>
                <a:spcPts val="422"/>
              </a:spcAft>
              <a:buFont typeface="Arial" pitchFamily="34" charset="0"/>
              <a:buChar char="•"/>
            </a:pPr>
            <a:r>
              <a:rPr lang="en-US" sz="1400" dirty="0"/>
              <a:t>Demographics: Female, Age 30-60</a:t>
            </a:r>
          </a:p>
          <a:p>
            <a:pPr marL="241093" indent="-241093">
              <a:spcAft>
                <a:spcPts val="422"/>
              </a:spcAft>
              <a:buFont typeface="Arial" pitchFamily="34" charset="0"/>
              <a:buChar char="•"/>
            </a:pPr>
            <a:r>
              <a:rPr lang="en-US" sz="1400" dirty="0"/>
              <a:t>Tracked Site Activity: Users who have predominantly clicked on Family &amp; Social content. </a:t>
            </a:r>
          </a:p>
          <a:p>
            <a:pPr>
              <a:spcAft>
                <a:spcPts val="422"/>
              </a:spcAft>
            </a:pPr>
            <a:r>
              <a:rPr lang="en-US" sz="1400" b="1" dirty="0"/>
              <a:t>WEM Output: </a:t>
            </a:r>
            <a:r>
              <a:rPr lang="en-US" sz="1400" dirty="0"/>
              <a:t>Web and email featured content is weighted toward new Family &amp; Social content.</a:t>
            </a:r>
          </a:p>
        </p:txBody>
      </p:sp>
      <p:sp>
        <p:nvSpPr>
          <p:cNvPr id="2" name="Title 1"/>
          <p:cNvSpPr>
            <a:spLocks noGrp="1"/>
          </p:cNvSpPr>
          <p:nvPr>
            <p:ph type="title"/>
          </p:nvPr>
        </p:nvSpPr>
        <p:spPr/>
        <p:txBody>
          <a:bodyPr/>
          <a:lstStyle/>
          <a:p>
            <a:r>
              <a:rPr lang="en-US" dirty="0" smtClean="0"/>
              <a:t>CASE STUDY</a:t>
            </a:r>
            <a:endParaRPr lang="en-US" dirty="0"/>
          </a:p>
        </p:txBody>
      </p:sp>
      <p:sp>
        <p:nvSpPr>
          <p:cNvPr id="14" name="Content Placeholder 13"/>
          <p:cNvSpPr>
            <a:spLocks noGrp="1"/>
          </p:cNvSpPr>
          <p:nvPr>
            <p:ph idx="13"/>
          </p:nvPr>
        </p:nvSpPr>
        <p:spPr/>
        <p:txBody>
          <a:bodyPr>
            <a:normAutofit lnSpcReduction="10000"/>
          </a:bodyPr>
          <a:lstStyle/>
          <a:p>
            <a:r>
              <a:rPr lang="en-US" dirty="0" smtClean="0"/>
              <a:t>FAMILY SEGMENT</a:t>
            </a:r>
            <a:endParaRPr lang="en-US" dirty="0"/>
          </a:p>
        </p:txBody>
      </p:sp>
    </p:spTree>
    <p:extLst>
      <p:ext uri="{BB962C8B-B14F-4D97-AF65-F5344CB8AC3E}">
        <p14:creationId xmlns:p14="http://schemas.microsoft.com/office/powerpoint/2010/main" val="38104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bwMode="auto">
          <a:xfrm flipV="1">
            <a:off x="3462524" y="1987786"/>
            <a:ext cx="214313" cy="214313"/>
          </a:xfrm>
          <a:prstGeom prst="downArrow">
            <a:avLst/>
          </a:prstGeom>
          <a:solidFill>
            <a:srgbClr val="00B050"/>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28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6" name="Down Arrow 15"/>
          <p:cNvSpPr/>
          <p:nvPr/>
        </p:nvSpPr>
        <p:spPr bwMode="auto">
          <a:xfrm flipV="1">
            <a:off x="3998305" y="2512482"/>
            <a:ext cx="214313" cy="214313"/>
          </a:xfrm>
          <a:prstGeom prst="downArrow">
            <a:avLst/>
          </a:prstGeom>
          <a:solidFill>
            <a:srgbClr val="00B050"/>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28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7" name="Down Arrow 16"/>
          <p:cNvSpPr/>
          <p:nvPr/>
        </p:nvSpPr>
        <p:spPr bwMode="auto">
          <a:xfrm flipV="1">
            <a:off x="3623258" y="2994685"/>
            <a:ext cx="214313" cy="214313"/>
          </a:xfrm>
          <a:prstGeom prst="downArrow">
            <a:avLst/>
          </a:prstGeom>
          <a:solidFill>
            <a:srgbClr val="00B050"/>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28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8" name="Down Arrow 17"/>
          <p:cNvSpPr/>
          <p:nvPr/>
        </p:nvSpPr>
        <p:spPr bwMode="auto">
          <a:xfrm flipV="1">
            <a:off x="3761822" y="3508295"/>
            <a:ext cx="214313" cy="214313"/>
          </a:xfrm>
          <a:prstGeom prst="downArrow">
            <a:avLst/>
          </a:prstGeom>
          <a:solidFill>
            <a:srgbClr val="00B050"/>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28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5" name="Title 4"/>
          <p:cNvSpPr>
            <a:spLocks noGrp="1"/>
          </p:cNvSpPr>
          <p:nvPr>
            <p:ph type="title"/>
          </p:nvPr>
        </p:nvSpPr>
        <p:spPr/>
        <p:txBody>
          <a:bodyPr/>
          <a:lstStyle/>
          <a:p>
            <a:r>
              <a:rPr lang="en-US" dirty="0" smtClean="0"/>
              <a:t>ENGAGEMENT</a:t>
            </a:r>
            <a:endParaRPr lang="en-US" dirty="0"/>
          </a:p>
        </p:txBody>
      </p:sp>
      <p:sp>
        <p:nvSpPr>
          <p:cNvPr id="6" name="Content Placeholder 5"/>
          <p:cNvSpPr>
            <a:spLocks noGrp="1"/>
          </p:cNvSpPr>
          <p:nvPr>
            <p:ph idx="1"/>
          </p:nvPr>
        </p:nvSpPr>
        <p:spPr>
          <a:xfrm>
            <a:off x="457200" y="1347312"/>
            <a:ext cx="8229600" cy="4536961"/>
          </a:xfrm>
        </p:spPr>
        <p:txBody>
          <a:bodyPr>
            <a:normAutofit fontScale="92500" lnSpcReduction="20000"/>
          </a:bodyPr>
          <a:lstStyle/>
          <a:p>
            <a:pPr marL="258952" indent="-250022" eaLnBrk="0" hangingPunct="0">
              <a:spcAft>
                <a:spcPts val="1266"/>
              </a:spcAft>
              <a:buClr>
                <a:srgbClr val="5674A7"/>
              </a:buClr>
              <a:buSzPct val="120000"/>
              <a:buFont typeface="Helvetica" charset="0"/>
              <a:buChar char="•"/>
            </a:pPr>
            <a:r>
              <a:rPr lang="en-US" sz="2200" dirty="0">
                <a:latin typeface="Arial"/>
              </a:rPr>
              <a:t>WEM has been a huge success. User engagement is up across:</a:t>
            </a:r>
          </a:p>
          <a:p>
            <a:pPr marL="651827" lvl="1" indent="-321457" eaLnBrk="0" hangingPunct="0">
              <a:spcAft>
                <a:spcPts val="1266"/>
              </a:spcAft>
              <a:buClr>
                <a:srgbClr val="5674A7"/>
              </a:buClr>
              <a:buSzPct val="120000"/>
              <a:buFont typeface="Wingdings" pitchFamily="2" charset="2"/>
              <a:buChar char="ü"/>
            </a:pPr>
            <a:r>
              <a:rPr lang="en-US" sz="2200" dirty="0">
                <a:latin typeface="Arial"/>
              </a:rPr>
              <a:t>Total </a:t>
            </a:r>
            <a:r>
              <a:rPr lang="en-US" sz="2200" dirty="0" smtClean="0">
                <a:latin typeface="Arial"/>
              </a:rPr>
              <a:t>visits:     </a:t>
            </a:r>
            <a:r>
              <a:rPr lang="en-US" sz="2200" b="1" dirty="0" smtClean="0">
                <a:latin typeface="Arial"/>
              </a:rPr>
              <a:t>36</a:t>
            </a:r>
            <a:r>
              <a:rPr lang="en-US" sz="2200" b="1" dirty="0">
                <a:latin typeface="Arial"/>
              </a:rPr>
              <a:t>%</a:t>
            </a:r>
            <a:r>
              <a:rPr lang="en-US" sz="2200" dirty="0">
                <a:latin typeface="Arial"/>
              </a:rPr>
              <a:t> </a:t>
            </a:r>
          </a:p>
          <a:p>
            <a:pPr marL="651827" lvl="1" indent="-321457" eaLnBrk="0" hangingPunct="0">
              <a:spcAft>
                <a:spcPts val="1266"/>
              </a:spcAft>
              <a:buClr>
                <a:srgbClr val="5674A7"/>
              </a:buClr>
              <a:buSzPct val="120000"/>
              <a:buFont typeface="Wingdings" pitchFamily="2" charset="2"/>
              <a:buChar char="ü"/>
            </a:pPr>
            <a:r>
              <a:rPr lang="en-US" sz="2200" dirty="0">
                <a:latin typeface="Arial"/>
              </a:rPr>
              <a:t>Unique visitors:     </a:t>
            </a:r>
            <a:r>
              <a:rPr lang="en-US" sz="2200" b="1" dirty="0">
                <a:latin typeface="Arial"/>
              </a:rPr>
              <a:t>46%</a:t>
            </a:r>
          </a:p>
          <a:p>
            <a:pPr marL="651827" lvl="1" indent="-321457" eaLnBrk="0" hangingPunct="0">
              <a:spcAft>
                <a:spcPts val="1266"/>
              </a:spcAft>
              <a:buClr>
                <a:srgbClr val="5674A7"/>
              </a:buClr>
              <a:buSzPct val="120000"/>
              <a:buFont typeface="Wingdings" pitchFamily="2" charset="2"/>
              <a:buChar char="ü"/>
            </a:pPr>
            <a:r>
              <a:rPr lang="en-US" sz="2200" dirty="0">
                <a:latin typeface="Arial"/>
              </a:rPr>
              <a:t>Page views:     </a:t>
            </a:r>
            <a:r>
              <a:rPr lang="en-US" sz="2200" b="1" dirty="0">
                <a:latin typeface="Arial"/>
              </a:rPr>
              <a:t>72%</a:t>
            </a:r>
          </a:p>
          <a:p>
            <a:pPr marL="651827" lvl="1" indent="-321457" eaLnBrk="0" hangingPunct="0">
              <a:spcAft>
                <a:spcPts val="1266"/>
              </a:spcAft>
              <a:buClr>
                <a:srgbClr val="5674A7"/>
              </a:buClr>
              <a:buSzPct val="120000"/>
              <a:buFont typeface="Wingdings" pitchFamily="2" charset="2"/>
              <a:buChar char="ü"/>
            </a:pPr>
            <a:r>
              <a:rPr lang="en-US" sz="2200" dirty="0">
                <a:latin typeface="Arial"/>
              </a:rPr>
              <a:t>Visit duration:     </a:t>
            </a:r>
            <a:r>
              <a:rPr lang="en-US" sz="2200" b="1" dirty="0">
                <a:latin typeface="Arial"/>
              </a:rPr>
              <a:t>74%</a:t>
            </a:r>
          </a:p>
          <a:p>
            <a:pPr marL="258952" indent="-250022" eaLnBrk="0" hangingPunct="0">
              <a:spcAft>
                <a:spcPts val="1266"/>
              </a:spcAft>
              <a:buClr>
                <a:srgbClr val="5674A7"/>
              </a:buClr>
              <a:buSzPct val="120000"/>
              <a:buFont typeface="Helvetica" charset="0"/>
              <a:buChar char="•"/>
            </a:pPr>
            <a:r>
              <a:rPr lang="en-US" sz="2200" dirty="0">
                <a:latin typeface="Arial"/>
              </a:rPr>
              <a:t>Our client is thrilled!</a:t>
            </a:r>
          </a:p>
          <a:p>
            <a:pPr marL="258952" indent="-250022" eaLnBrk="0" hangingPunct="0">
              <a:spcAft>
                <a:spcPts val="1266"/>
              </a:spcAft>
              <a:buClr>
                <a:srgbClr val="5674A7"/>
              </a:buClr>
              <a:buSzPct val="120000"/>
              <a:buFont typeface="Helvetica" charset="0"/>
              <a:buChar char="•"/>
            </a:pPr>
            <a:r>
              <a:rPr lang="en-US" sz="2200" dirty="0">
                <a:latin typeface="Arial"/>
              </a:rPr>
              <a:t>This project is a shining example of our ability to innovate beyond what we thought was possible, and to craft new technology that delivers on our vision. </a:t>
            </a:r>
          </a:p>
          <a:p>
            <a:endParaRPr lang="en-US" dirty="0"/>
          </a:p>
        </p:txBody>
      </p:sp>
      <p:sp>
        <p:nvSpPr>
          <p:cNvPr id="7" name="Content Placeholder 6"/>
          <p:cNvSpPr>
            <a:spLocks noGrp="1"/>
          </p:cNvSpPr>
          <p:nvPr>
            <p:ph idx="13"/>
          </p:nvPr>
        </p:nvSpPr>
        <p:spPr/>
        <p:txBody>
          <a:bodyPr>
            <a:normAutofit lnSpcReduction="10000"/>
          </a:bodyPr>
          <a:lstStyle/>
          <a:p>
            <a:r>
              <a:rPr lang="en-US" dirty="0" smtClean="0"/>
              <a:t>RESULTS</a:t>
            </a:r>
            <a:endParaRPr lang="en-US" dirty="0"/>
          </a:p>
        </p:txBody>
      </p:sp>
    </p:spTree>
    <p:extLst>
      <p:ext uri="{BB962C8B-B14F-4D97-AF65-F5344CB8AC3E}">
        <p14:creationId xmlns:p14="http://schemas.microsoft.com/office/powerpoint/2010/main" val="3085048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ANOTHER EXAMPLE</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Drupal Camp MA</a:t>
            </a:r>
            <a:endParaRPr lang="en-US" dirty="0"/>
          </a:p>
        </p:txBody>
      </p:sp>
    </p:spTree>
    <p:extLst>
      <p:ext uri="{BB962C8B-B14F-4D97-AF65-F5344CB8AC3E}">
        <p14:creationId xmlns:p14="http://schemas.microsoft.com/office/powerpoint/2010/main" val="32879552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9887" y="1359114"/>
            <a:ext cx="3934113" cy="472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MARKETING BACKGROUND</a:t>
            </a:r>
            <a:endParaRPr lang="en-US" dirty="0">
              <a:solidFill>
                <a:schemeClr val="tx1"/>
              </a:solidFill>
            </a:endParaRPr>
          </a:p>
        </p:txBody>
      </p:sp>
      <p:sp>
        <p:nvSpPr>
          <p:cNvPr id="3" name="Content Placeholder 2"/>
          <p:cNvSpPr>
            <a:spLocks noGrp="1"/>
          </p:cNvSpPr>
          <p:nvPr>
            <p:ph idx="1"/>
          </p:nvPr>
        </p:nvSpPr>
        <p:spPr>
          <a:xfrm>
            <a:off x="451938" y="1533832"/>
            <a:ext cx="5021762" cy="4494627"/>
          </a:xfrm>
        </p:spPr>
        <p:txBody>
          <a:bodyPr>
            <a:normAutofit lnSpcReduction="10000"/>
          </a:bodyPr>
          <a:lstStyle/>
          <a:p>
            <a:pPr>
              <a:spcBef>
                <a:spcPts val="1536"/>
              </a:spcBef>
            </a:pPr>
            <a:r>
              <a:rPr lang="en-US" sz="1400" b="1" dirty="0" smtClean="0">
                <a:solidFill>
                  <a:schemeClr val="bg1">
                    <a:lumMod val="65000"/>
                  </a:schemeClr>
                </a:solidFill>
              </a:rPr>
              <a:t>AWARENESS: </a:t>
            </a:r>
            <a:r>
              <a:rPr lang="en-US" sz="1400" dirty="0" smtClean="0">
                <a:solidFill>
                  <a:schemeClr val="bg1">
                    <a:lumMod val="65000"/>
                  </a:schemeClr>
                </a:solidFill>
              </a:rPr>
              <a:t>How do I make you aware of my product or service.</a:t>
            </a:r>
          </a:p>
          <a:p>
            <a:pPr>
              <a:spcBef>
                <a:spcPts val="1536"/>
              </a:spcBef>
            </a:pPr>
            <a:r>
              <a:rPr lang="en-US" sz="1400" b="1" dirty="0" smtClean="0">
                <a:solidFill>
                  <a:srgbClr val="A6A6A6"/>
                </a:solidFill>
              </a:rPr>
              <a:t>ENGAGEMENT</a:t>
            </a:r>
            <a:r>
              <a:rPr lang="en-US" sz="1400" dirty="0" smtClean="0">
                <a:solidFill>
                  <a:srgbClr val="A6A6A6"/>
                </a:solidFill>
              </a:rPr>
              <a:t>: Now that you know about my product and service, how do I get you to learn more.</a:t>
            </a:r>
          </a:p>
          <a:p>
            <a:pPr>
              <a:spcBef>
                <a:spcPts val="1536"/>
              </a:spcBef>
            </a:pPr>
            <a:r>
              <a:rPr lang="en-US" sz="1400" b="1" dirty="0" smtClean="0">
                <a:solidFill>
                  <a:srgbClr val="A6A6A6"/>
                </a:solidFill>
              </a:rPr>
              <a:t>CONSIDERATION: </a:t>
            </a:r>
            <a:r>
              <a:rPr lang="en-US" sz="1400" dirty="0" smtClean="0">
                <a:solidFill>
                  <a:srgbClr val="A6A6A6"/>
                </a:solidFill>
              </a:rPr>
              <a:t>You know a lot more now, how do I get you nudged towards making a decision to purchase. </a:t>
            </a:r>
            <a:endParaRPr lang="en-US" sz="1400" b="1" dirty="0" smtClean="0">
              <a:solidFill>
                <a:srgbClr val="A6A6A6"/>
              </a:solidFill>
            </a:endParaRPr>
          </a:p>
          <a:p>
            <a:pPr>
              <a:spcBef>
                <a:spcPts val="1536"/>
              </a:spcBef>
            </a:pPr>
            <a:r>
              <a:rPr lang="en-US" sz="1400" b="1" dirty="0" smtClean="0"/>
              <a:t>PREFERENCE: </a:t>
            </a:r>
            <a:r>
              <a:rPr lang="en-US" sz="1400" dirty="0" smtClean="0"/>
              <a:t>This is very close to consideration.  But, it’s a preference for my brand over another.  Do you want my product or service rather than my competitor.</a:t>
            </a:r>
          </a:p>
          <a:p>
            <a:pPr>
              <a:spcBef>
                <a:spcPts val="1536"/>
              </a:spcBef>
            </a:pPr>
            <a:r>
              <a:rPr lang="en-US" sz="1400" b="1" dirty="0" smtClean="0">
                <a:solidFill>
                  <a:srgbClr val="A6A6A6"/>
                </a:solidFill>
              </a:rPr>
              <a:t>CONVERSION: </a:t>
            </a:r>
            <a:r>
              <a:rPr lang="en-US" sz="1400" dirty="0" smtClean="0">
                <a:solidFill>
                  <a:srgbClr val="A6A6A6"/>
                </a:solidFill>
              </a:rPr>
              <a:t>Time to purchase.</a:t>
            </a:r>
          </a:p>
          <a:p>
            <a:pPr>
              <a:spcBef>
                <a:spcPts val="1536"/>
              </a:spcBef>
            </a:pPr>
            <a:r>
              <a:rPr lang="en-US" sz="1400" b="1" dirty="0" smtClean="0">
                <a:solidFill>
                  <a:srgbClr val="A6A6A6"/>
                </a:solidFill>
              </a:rPr>
              <a:t>LOYALTY</a:t>
            </a:r>
            <a:r>
              <a:rPr lang="en-US" sz="1400" dirty="0" smtClean="0">
                <a:solidFill>
                  <a:srgbClr val="A6A6A6"/>
                </a:solidFill>
              </a:rPr>
              <a:t>: Come back and purchase again.</a:t>
            </a:r>
          </a:p>
          <a:p>
            <a:pPr>
              <a:spcBef>
                <a:spcPts val="1536"/>
              </a:spcBef>
            </a:pPr>
            <a:r>
              <a:rPr lang="en-US" sz="1400" b="1" dirty="0" smtClean="0">
                <a:solidFill>
                  <a:srgbClr val="A6A6A6"/>
                </a:solidFill>
              </a:rPr>
              <a:t>ADVOCACY</a:t>
            </a:r>
            <a:r>
              <a:rPr lang="en-US" sz="1400" dirty="0" smtClean="0">
                <a:solidFill>
                  <a:srgbClr val="A6A6A6"/>
                </a:solidFill>
              </a:rPr>
              <a:t>: Recommend our product or service to another person</a:t>
            </a:r>
            <a:endParaRPr lang="en-US" sz="1400" dirty="0">
              <a:solidFill>
                <a:srgbClr val="A6A6A6"/>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28</a:t>
            </a:fld>
            <a:endParaRPr lang="en-US" dirty="0"/>
          </a:p>
        </p:txBody>
      </p:sp>
      <p:sp>
        <p:nvSpPr>
          <p:cNvPr id="5" name="Content Placeholder 4"/>
          <p:cNvSpPr>
            <a:spLocks noGrp="1"/>
          </p:cNvSpPr>
          <p:nvPr>
            <p:ph idx="13"/>
          </p:nvPr>
        </p:nvSpPr>
        <p:spPr>
          <a:xfrm>
            <a:off x="451938" y="870418"/>
            <a:ext cx="8229600" cy="488696"/>
          </a:xfrm>
        </p:spPr>
        <p:txBody>
          <a:bodyPr>
            <a:normAutofit lnSpcReduction="10000"/>
          </a:bodyPr>
          <a:lstStyle/>
          <a:p>
            <a:r>
              <a:rPr lang="en-US" sz="2300" dirty="0" smtClean="0"/>
              <a:t>Can we make a site more engaging?</a:t>
            </a:r>
            <a:endParaRPr lang="en-US" dirty="0"/>
          </a:p>
        </p:txBody>
      </p:sp>
    </p:spTree>
    <p:extLst>
      <p:ext uri="{BB962C8B-B14F-4D97-AF65-F5344CB8AC3E}">
        <p14:creationId xmlns:p14="http://schemas.microsoft.com/office/powerpoint/2010/main" val="8195389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TOMO </a:t>
            </a:r>
            <a:r>
              <a:rPr lang="en-US" dirty="0" smtClean="0">
                <a:solidFill>
                  <a:schemeClr val="tx1"/>
                </a:solidFill>
              </a:rPr>
              <a:t>TARGET MARKETS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29</a:t>
            </a:fld>
            <a:endParaRPr lang="en-US" dirty="0"/>
          </a:p>
        </p:txBody>
      </p:sp>
      <p:sp>
        <p:nvSpPr>
          <p:cNvPr id="5" name="Content Placeholder 4"/>
          <p:cNvSpPr>
            <a:spLocks noGrp="1"/>
          </p:cNvSpPr>
          <p:nvPr>
            <p:ph idx="13"/>
          </p:nvPr>
        </p:nvSpPr>
        <p:spPr>
          <a:xfrm>
            <a:off x="451938" y="870418"/>
            <a:ext cx="8229600" cy="1034582"/>
          </a:xfrm>
        </p:spPr>
        <p:txBody>
          <a:bodyPr>
            <a:normAutofit lnSpcReduction="10000"/>
          </a:bodyPr>
          <a:lstStyle/>
          <a:p>
            <a:r>
              <a:rPr lang="en-US" dirty="0" smtClean="0"/>
              <a:t>In order to convey a personalized experience for each user group on the website, we will create strong calls to action and highlight relevant content for the primary target markets.</a:t>
            </a:r>
            <a:endParaRPr lang="en-US" dirty="0"/>
          </a:p>
        </p:txBody>
      </p:sp>
      <p:pic>
        <p:nvPicPr>
          <p:cNvPr id="3" name="Picture 2" descr="TargetMar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9" y="1896537"/>
            <a:ext cx="6337294" cy="4224863"/>
          </a:xfrm>
          <a:prstGeom prst="rect">
            <a:avLst/>
          </a:prstGeom>
        </p:spPr>
      </p:pic>
    </p:spTree>
    <p:extLst>
      <p:ext uri="{BB962C8B-B14F-4D97-AF65-F5344CB8AC3E}">
        <p14:creationId xmlns:p14="http://schemas.microsoft.com/office/powerpoint/2010/main" val="16551322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WHO AM I</a:t>
            </a:r>
            <a:endParaRPr lang="en-US" dirty="0"/>
          </a:p>
        </p:txBody>
      </p:sp>
      <p:sp>
        <p:nvSpPr>
          <p:cNvPr id="6" name="Content Placeholder 5"/>
          <p:cNvSpPr>
            <a:spLocks noGrp="1"/>
          </p:cNvSpPr>
          <p:nvPr>
            <p:ph idx="1"/>
          </p:nvPr>
        </p:nvSpPr>
        <p:spPr/>
        <p:txBody>
          <a:bodyPr/>
          <a:lstStyle/>
          <a:p>
            <a:pPr fontAlgn="t"/>
            <a:endParaRPr lang="en-US" dirty="0"/>
          </a:p>
          <a:p>
            <a:pPr marL="0" indent="0" fontAlgn="t">
              <a:buNone/>
            </a:pPr>
            <a:r>
              <a:rPr lang="en-US" b="1" i="1" dirty="0" smtClean="0"/>
              <a:t>Vice </a:t>
            </a:r>
            <a:r>
              <a:rPr lang="en-US" b="1" i="1" dirty="0"/>
              <a:t>President, Professional </a:t>
            </a:r>
            <a:r>
              <a:rPr lang="en-US" b="1" i="1" dirty="0" smtClean="0"/>
              <a:t>Services</a:t>
            </a:r>
          </a:p>
          <a:p>
            <a:pPr marL="0" indent="0" fontAlgn="t">
              <a:buNone/>
            </a:pPr>
            <a:r>
              <a:rPr lang="en-US" b="1" i="1" dirty="0" smtClean="0"/>
              <a:t>Digital Bungalow</a:t>
            </a:r>
            <a:endParaRPr lang="en-US" dirty="0"/>
          </a:p>
          <a:p>
            <a:pPr fontAlgn="t"/>
            <a:r>
              <a:rPr lang="en-US" dirty="0" smtClean="0"/>
              <a:t>I have been working on web based marketing solutions throughout my career.  </a:t>
            </a:r>
            <a:endParaRPr lang="en-US" dirty="0"/>
          </a:p>
          <a:p>
            <a:pPr fontAlgn="t"/>
            <a:r>
              <a:rPr lang="en-US" dirty="0"/>
              <a:t>Psychology – Sociology – Statistician with the Census </a:t>
            </a:r>
            <a:r>
              <a:rPr lang="en-US" dirty="0" smtClean="0"/>
              <a:t>Bureau</a:t>
            </a:r>
          </a:p>
          <a:p>
            <a:pPr fontAlgn="t"/>
            <a:r>
              <a:rPr lang="en-US" dirty="0" smtClean="0"/>
              <a:t>Did my time at web startups in Boston</a:t>
            </a:r>
          </a:p>
          <a:p>
            <a:pPr lvl="1" fontAlgn="t"/>
            <a:r>
              <a:rPr lang="en-US" dirty="0" err="1" smtClean="0"/>
              <a:t>Worldstreet</a:t>
            </a:r>
            <a:endParaRPr lang="en-US" dirty="0"/>
          </a:p>
          <a:p>
            <a:pPr lvl="1" fontAlgn="t"/>
            <a:r>
              <a:rPr lang="en-US" dirty="0" err="1" smtClean="0"/>
              <a:t>Smartbargains</a:t>
            </a:r>
            <a:endParaRPr lang="en-US" dirty="0" smtClean="0"/>
          </a:p>
          <a:p>
            <a:pPr lvl="1" fontAlgn="t"/>
            <a:r>
              <a:rPr lang="en-US" dirty="0" err="1" smtClean="0"/>
              <a:t>LifeOptions</a:t>
            </a:r>
            <a:endParaRPr lang="en-US" dirty="0"/>
          </a:p>
          <a:p>
            <a:pPr fontAlgn="t"/>
            <a:r>
              <a:rPr lang="en-US" dirty="0" smtClean="0"/>
              <a:t>At DB we focus on building engaging marketing web sites.</a:t>
            </a:r>
          </a:p>
          <a:p>
            <a:pPr fontAlgn="t"/>
            <a:endParaRPr lang="en-US" dirty="0" smtClean="0"/>
          </a:p>
        </p:txBody>
      </p:sp>
      <p:sp>
        <p:nvSpPr>
          <p:cNvPr id="7" name="Content Placeholder 6"/>
          <p:cNvSpPr>
            <a:spLocks noGrp="1"/>
          </p:cNvSpPr>
          <p:nvPr>
            <p:ph idx="13"/>
          </p:nvPr>
        </p:nvSpPr>
        <p:spPr/>
        <p:txBody>
          <a:bodyPr>
            <a:normAutofit lnSpcReduction="10000"/>
          </a:bodyPr>
          <a:lstStyle/>
          <a:p>
            <a:r>
              <a:rPr lang="en-US" dirty="0" smtClean="0"/>
              <a:t>Jason Yarrington</a:t>
            </a:r>
          </a:p>
          <a:p>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871897" y="4178563"/>
            <a:ext cx="1645920" cy="1645920"/>
          </a:xfrm>
          <a:prstGeom prst="rect">
            <a:avLst/>
          </a:prstGeom>
        </p:spPr>
      </p:pic>
    </p:spTree>
    <p:extLst>
      <p:ext uri="{BB962C8B-B14F-4D97-AF65-F5344CB8AC3E}">
        <p14:creationId xmlns:p14="http://schemas.microsoft.com/office/powerpoint/2010/main" val="23491439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MAMMO CAMPAIGN</a:t>
            </a:r>
            <a:r>
              <a:rPr lang="en-US" dirty="0" smtClean="0">
                <a:solidFill>
                  <a:schemeClr val="tx1"/>
                </a:solidFill>
              </a:rPr>
              <a:t> PRIMARY TARGET MARKET</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30</a:t>
            </a:fld>
            <a:endParaRPr lang="en-US" dirty="0"/>
          </a:p>
        </p:txBody>
      </p:sp>
      <p:sp>
        <p:nvSpPr>
          <p:cNvPr id="5" name="Content Placeholder 4"/>
          <p:cNvSpPr>
            <a:spLocks noGrp="1"/>
          </p:cNvSpPr>
          <p:nvPr>
            <p:ph idx="13"/>
          </p:nvPr>
        </p:nvSpPr>
        <p:spPr>
          <a:xfrm>
            <a:off x="451938" y="870418"/>
            <a:ext cx="4239604" cy="5120808"/>
          </a:xfrm>
        </p:spPr>
        <p:txBody>
          <a:bodyPr>
            <a:normAutofit/>
          </a:bodyPr>
          <a:lstStyle/>
          <a:p>
            <a:r>
              <a:rPr lang="en-US" dirty="0" smtClean="0"/>
              <a:t>The website will focus on reaching the following two target markets:</a:t>
            </a:r>
          </a:p>
          <a:p>
            <a:endParaRPr lang="en-US" dirty="0" smtClean="0"/>
          </a:p>
          <a:p>
            <a:pPr marL="285750" indent="-285750">
              <a:buFont typeface="Wingdings" pitchFamily="2" charset="2"/>
              <a:buChar char="Ø"/>
            </a:pPr>
            <a:r>
              <a:rPr lang="en-US" b="1" dirty="0" smtClean="0"/>
              <a:t>C-Suite </a:t>
            </a:r>
            <a:endParaRPr lang="en-US" b="1" dirty="0"/>
          </a:p>
          <a:p>
            <a:pPr marL="285750" indent="-285750">
              <a:buFont typeface="Wingdings" pitchFamily="2" charset="2"/>
              <a:buChar char="Ø"/>
            </a:pPr>
            <a:r>
              <a:rPr lang="en-US" b="1" dirty="0" smtClean="0"/>
              <a:t>Radiologists</a:t>
            </a:r>
          </a:p>
          <a:p>
            <a:endParaRPr lang="en-US" dirty="0"/>
          </a:p>
          <a:p>
            <a:r>
              <a:rPr lang="en-US" dirty="0"/>
              <a:t>While they have varying degrees </a:t>
            </a:r>
            <a:r>
              <a:rPr lang="en-US" dirty="0" smtClean="0"/>
              <a:t>of informational needs, interests, and user goals while on the site, they </a:t>
            </a:r>
            <a:r>
              <a:rPr lang="en-US" dirty="0"/>
              <a:t>must both be pushed through </a:t>
            </a:r>
            <a:r>
              <a:rPr lang="en-US" dirty="0" smtClean="0"/>
              <a:t>each step in order to take the ultimate action of conversion (Contact Us form).</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1542" y="1075924"/>
            <a:ext cx="4170105" cy="500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791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27174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3"/>
          <p:cNvSpPr>
            <a:spLocks noGrp="1"/>
          </p:cNvSpPr>
          <p:nvPr>
            <p:ph idx="13"/>
          </p:nvPr>
        </p:nvSpPr>
        <p:spPr/>
        <p:txBody>
          <a:bodyPr>
            <a:normAutofit lnSpcReduction="10000"/>
          </a:bodyPr>
          <a:lstStyle/>
          <a:p>
            <a:endParaRPr lang="en-US"/>
          </a:p>
        </p:txBody>
      </p:sp>
      <p:sp>
        <p:nvSpPr>
          <p:cNvPr id="5" name="Content Placeholder 4"/>
          <p:cNvSpPr>
            <a:spLocks noGrp="1"/>
          </p:cNvSpPr>
          <p:nvPr>
            <p:ph idx="14"/>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3194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TOMO </a:t>
            </a:r>
            <a:r>
              <a:rPr lang="en-US" dirty="0" smtClean="0">
                <a:solidFill>
                  <a:schemeClr val="tx1"/>
                </a:solidFill>
              </a:rPr>
              <a:t>WHAT IS WEM?</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33</a:t>
            </a:fld>
            <a:endParaRPr lang="en-US" dirty="0"/>
          </a:p>
        </p:txBody>
      </p:sp>
      <p:sp>
        <p:nvSpPr>
          <p:cNvPr id="8" name="Content Placeholder 7"/>
          <p:cNvSpPr>
            <a:spLocks noGrp="1"/>
          </p:cNvSpPr>
          <p:nvPr>
            <p:ph idx="13"/>
          </p:nvPr>
        </p:nvSpPr>
        <p:spPr>
          <a:xfrm>
            <a:off x="451938" y="870416"/>
            <a:ext cx="8229600" cy="5294410"/>
          </a:xfrm>
        </p:spPr>
        <p:txBody>
          <a:bodyPr>
            <a:normAutofit/>
          </a:bodyPr>
          <a:lstStyle/>
          <a:p>
            <a:pPr marL="368300" lvl="2" indent="-368300" fontAlgn="base">
              <a:spcAft>
                <a:spcPts val="1200"/>
              </a:spcAft>
              <a:buClr>
                <a:srgbClr val="B71600"/>
              </a:buClr>
              <a:buSzPct val="75000"/>
              <a:buFont typeface="Lucida Grande" charset="0"/>
              <a:buChar char="»"/>
            </a:pPr>
            <a:r>
              <a:rPr lang="en-US" sz="2000" dirty="0" smtClean="0"/>
              <a:t>Medical device sales require the development of highly targeted quality content to help purchase influencers and decision makers alike understand the benefits of the product.</a:t>
            </a:r>
          </a:p>
          <a:p>
            <a:pPr marL="368300" lvl="2" indent="-368300" fontAlgn="base">
              <a:spcAft>
                <a:spcPts val="1200"/>
              </a:spcAft>
              <a:buClr>
                <a:srgbClr val="B71600"/>
              </a:buClr>
              <a:buSzPct val="75000"/>
              <a:buFont typeface="Lucida Grande" charset="0"/>
              <a:buChar char="»"/>
            </a:pPr>
            <a:r>
              <a:rPr lang="en-US" sz="2000" dirty="0" smtClean="0"/>
              <a:t>Web </a:t>
            </a:r>
            <a:r>
              <a:rPr lang="en-US" sz="2000" dirty="0"/>
              <a:t>Engagement Management (WEM) is the practice of customizing and personalizing website content for users to make the website experience more relevant and </a:t>
            </a:r>
            <a:r>
              <a:rPr lang="en-US" sz="2000" dirty="0" smtClean="0"/>
              <a:t>compelling.  This encourages users to spend more time on the site and to be presented with more relevant content on each visit. </a:t>
            </a:r>
            <a:endParaRPr lang="en-US" sz="2000" dirty="0"/>
          </a:p>
          <a:p>
            <a:pPr marL="368300" lvl="2" indent="-368300" fontAlgn="base">
              <a:spcAft>
                <a:spcPts val="1200"/>
              </a:spcAft>
              <a:buClr>
                <a:srgbClr val="B71600"/>
              </a:buClr>
              <a:buSzPct val="75000"/>
              <a:buFont typeface="Lucida Grande" charset="0"/>
              <a:buChar char="»"/>
            </a:pPr>
            <a:r>
              <a:rPr lang="en-US" sz="2000" dirty="0"/>
              <a:t>In order to do this, we determine visitor segments and set up visitor scoring modules, dynamic content, and analytics, in accordance with the user and business goals for the site.</a:t>
            </a:r>
          </a:p>
          <a:p>
            <a:pPr lvl="1"/>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1507544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APPROACH</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Drupal Camp MA</a:t>
            </a:r>
            <a:endParaRPr lang="en-US" dirty="0"/>
          </a:p>
        </p:txBody>
      </p:sp>
    </p:spTree>
    <p:extLst>
      <p:ext uri="{BB962C8B-B14F-4D97-AF65-F5344CB8AC3E}">
        <p14:creationId xmlns:p14="http://schemas.microsoft.com/office/powerpoint/2010/main" val="19083296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TOMO </a:t>
            </a:r>
            <a:r>
              <a:rPr lang="en-US" dirty="0" smtClean="0">
                <a:solidFill>
                  <a:schemeClr val="tx1"/>
                </a:solidFill>
              </a:rPr>
              <a:t>WEM STRATEGY</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35</a:t>
            </a:fld>
            <a:endParaRPr lang="en-US" dirty="0"/>
          </a:p>
        </p:txBody>
      </p:sp>
      <p:sp>
        <p:nvSpPr>
          <p:cNvPr id="3" name="Content Placeholder 2"/>
          <p:cNvSpPr>
            <a:spLocks noGrp="1"/>
          </p:cNvSpPr>
          <p:nvPr>
            <p:ph idx="13"/>
          </p:nvPr>
        </p:nvSpPr>
        <p:spPr/>
        <p:txBody>
          <a:bodyPr>
            <a:normAutofit lnSpcReduction="10000"/>
          </a:bodyPr>
          <a:lstStyle/>
          <a:p>
            <a:r>
              <a:rPr lang="en-US" dirty="0" smtClean="0"/>
              <a:t>Users to the site will be analyzed on two axis:</a:t>
            </a:r>
            <a:endParaRPr lang="en-US" dirty="0"/>
          </a:p>
        </p:txBody>
      </p:sp>
      <p:sp>
        <p:nvSpPr>
          <p:cNvPr id="7" name="Content Placeholder 8"/>
          <p:cNvSpPr>
            <a:spLocks noGrp="1"/>
          </p:cNvSpPr>
          <p:nvPr>
            <p:ph idx="4294967295"/>
          </p:nvPr>
        </p:nvSpPr>
        <p:spPr>
          <a:xfrm>
            <a:off x="492413" y="1608300"/>
            <a:ext cx="4073870" cy="408341"/>
          </a:xfrm>
          <a:prstGeom prst="rect">
            <a:avLst/>
          </a:prstGeom>
        </p:spPr>
        <p:txBody>
          <a:bodyPr/>
          <a:lstStyle/>
          <a:p>
            <a:pPr marL="0" indent="0" algn="ctr">
              <a:buNone/>
            </a:pPr>
            <a:r>
              <a:rPr lang="en-US" b="1" dirty="0" smtClean="0"/>
              <a:t>Engagement Level</a:t>
            </a:r>
            <a:endParaRPr lang="en-US" b="1" dirty="0"/>
          </a:p>
        </p:txBody>
      </p:sp>
      <p:sp>
        <p:nvSpPr>
          <p:cNvPr id="9" name="Content Placeholder 9"/>
          <p:cNvSpPr>
            <a:spLocks noGrp="1"/>
          </p:cNvSpPr>
          <p:nvPr>
            <p:ph idx="4294967295"/>
          </p:nvPr>
        </p:nvSpPr>
        <p:spPr>
          <a:xfrm>
            <a:off x="4779234" y="1583396"/>
            <a:ext cx="4073870" cy="408341"/>
          </a:xfrm>
          <a:prstGeom prst="rect">
            <a:avLst/>
          </a:prstGeom>
        </p:spPr>
        <p:txBody>
          <a:bodyPr/>
          <a:lstStyle/>
          <a:p>
            <a:pPr marL="0" indent="0" algn="ctr">
              <a:buNone/>
            </a:pPr>
            <a:r>
              <a:rPr lang="en-US" b="1" dirty="0" smtClean="0"/>
              <a:t>User Type</a:t>
            </a:r>
            <a:endParaRPr lang="en-US" b="1" dirty="0"/>
          </a:p>
        </p:txBody>
      </p:sp>
      <p:pic>
        <p:nvPicPr>
          <p:cNvPr id="5" name="Picture 4" descr="Funnel_Number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38" y="2812055"/>
            <a:ext cx="4076230" cy="2851048"/>
          </a:xfrm>
          <a:prstGeom prst="rect">
            <a:avLst/>
          </a:prstGeom>
        </p:spPr>
      </p:pic>
      <p:pic>
        <p:nvPicPr>
          <p:cNvPr id="6" name="Picture 5" descr="Medical-Nurse-Male-Light-icon-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558" y="3640679"/>
            <a:ext cx="1625600" cy="1625600"/>
          </a:xfrm>
          <a:prstGeom prst="rect">
            <a:avLst/>
          </a:prstGeom>
        </p:spPr>
      </p:pic>
      <p:pic>
        <p:nvPicPr>
          <p:cNvPr id="8" name="Picture 7" descr="Office-Customer-Male-Light-icon-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0528" y="3627979"/>
            <a:ext cx="1625600" cy="1625600"/>
          </a:xfrm>
          <a:prstGeom prst="rect">
            <a:avLst/>
          </a:prstGeom>
        </p:spPr>
      </p:pic>
      <p:sp>
        <p:nvSpPr>
          <p:cNvPr id="10" name="TextBox 9"/>
          <p:cNvSpPr txBox="1"/>
          <p:nvPr/>
        </p:nvSpPr>
        <p:spPr>
          <a:xfrm>
            <a:off x="622301" y="2037683"/>
            <a:ext cx="3733800" cy="923330"/>
          </a:xfrm>
          <a:prstGeom prst="rect">
            <a:avLst/>
          </a:prstGeom>
          <a:noFill/>
        </p:spPr>
        <p:txBody>
          <a:bodyPr wrap="square" rtlCol="0">
            <a:spAutoFit/>
          </a:bodyPr>
          <a:lstStyle/>
          <a:p>
            <a:r>
              <a:rPr lang="en-US" dirty="0" smtClean="0"/>
              <a:t>How engaged a user is with the site and brand measured by the quantity and quality of their interactions</a:t>
            </a:r>
            <a:endParaRPr lang="en-US" dirty="0"/>
          </a:p>
        </p:txBody>
      </p:sp>
      <p:sp>
        <p:nvSpPr>
          <p:cNvPr id="11" name="TextBox 10"/>
          <p:cNvSpPr txBox="1"/>
          <p:nvPr/>
        </p:nvSpPr>
        <p:spPr>
          <a:xfrm>
            <a:off x="5119304" y="2015755"/>
            <a:ext cx="3733800" cy="923330"/>
          </a:xfrm>
          <a:prstGeom prst="rect">
            <a:avLst/>
          </a:prstGeom>
          <a:noFill/>
        </p:spPr>
        <p:txBody>
          <a:bodyPr wrap="square" rtlCol="0">
            <a:spAutoFit/>
          </a:bodyPr>
          <a:lstStyle/>
          <a:p>
            <a:r>
              <a:rPr lang="en-US" dirty="0" smtClean="0"/>
              <a:t>Based on what content the user interacts with, we will categorize the user into the target segments</a:t>
            </a:r>
            <a:endParaRPr lang="en-US" dirty="0"/>
          </a:p>
        </p:txBody>
      </p:sp>
    </p:spTree>
    <p:extLst>
      <p:ext uri="{BB962C8B-B14F-4D97-AF65-F5344CB8AC3E}">
        <p14:creationId xmlns:p14="http://schemas.microsoft.com/office/powerpoint/2010/main" val="26195380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AND SCORING</a:t>
            </a:r>
            <a:endParaRPr lang="en-US" dirty="0">
              <a:solidFill>
                <a:schemeClr val="tx1"/>
              </a:solidFill>
            </a:endParaRPr>
          </a:p>
        </p:txBody>
      </p:sp>
      <p:sp>
        <p:nvSpPr>
          <p:cNvPr id="3" name="Content Placeholder 2"/>
          <p:cNvSpPr>
            <a:spLocks noGrp="1"/>
          </p:cNvSpPr>
          <p:nvPr>
            <p:ph idx="1"/>
          </p:nvPr>
        </p:nvSpPr>
        <p:spPr>
          <a:xfrm>
            <a:off x="457200" y="1342104"/>
            <a:ext cx="4144297" cy="4482380"/>
          </a:xfrm>
        </p:spPr>
        <p:txBody>
          <a:bodyPr>
            <a:normAutofit/>
          </a:bodyPr>
          <a:lstStyle/>
          <a:p>
            <a:r>
              <a:rPr lang="en-US" dirty="0" smtClean="0"/>
              <a:t>User engagement will be tracked via pre-determined site actions.</a:t>
            </a:r>
          </a:p>
          <a:p>
            <a:r>
              <a:rPr lang="en-US" dirty="0" smtClean="0"/>
              <a:t>The content for these actions will have established values which will reflect the weight each action has on the user’s overall engagement level.</a:t>
            </a:r>
          </a:p>
          <a:p>
            <a:r>
              <a:rPr lang="en-US" dirty="0" smtClean="0"/>
              <a:t>Upon completion of any one action, the point value will be added to the user’s overall engagement score.</a:t>
            </a:r>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36</a:t>
            </a:fld>
            <a:endParaRPr lang="en-US" dirty="0"/>
          </a:p>
        </p:txBody>
      </p:sp>
      <p:sp>
        <p:nvSpPr>
          <p:cNvPr id="5" name="Content Placeholder 4"/>
          <p:cNvSpPr>
            <a:spLocks noGrp="1"/>
          </p:cNvSpPr>
          <p:nvPr>
            <p:ph idx="13"/>
          </p:nvPr>
        </p:nvSpPr>
        <p:spPr>
          <a:xfrm>
            <a:off x="451938" y="870418"/>
            <a:ext cx="8229600" cy="471685"/>
          </a:xfrm>
        </p:spPr>
        <p:txBody>
          <a:bodyPr>
            <a:normAutofit/>
          </a:bodyPr>
          <a:lstStyle/>
          <a:p>
            <a:r>
              <a:rPr lang="en-US" dirty="0" smtClean="0"/>
              <a:t>User engagement will be a measure of all the user’s prior activities on the site. </a:t>
            </a:r>
            <a:endParaRPr lang="en-US" dirty="0"/>
          </a:p>
        </p:txBody>
      </p:sp>
      <p:pic>
        <p:nvPicPr>
          <p:cNvPr id="6" name="Picture 5" descr="Funnel_Number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028" y="1766799"/>
            <a:ext cx="3678924" cy="3497804"/>
          </a:xfrm>
          <a:prstGeom prst="rect">
            <a:avLst/>
          </a:prstGeom>
        </p:spPr>
      </p:pic>
      <p:sp>
        <p:nvSpPr>
          <p:cNvPr id="7" name="Content Placeholder 8"/>
          <p:cNvSpPr txBox="1">
            <a:spLocks/>
          </p:cNvSpPr>
          <p:nvPr/>
        </p:nvSpPr>
        <p:spPr>
          <a:xfrm>
            <a:off x="4880555" y="1720272"/>
            <a:ext cx="4073870" cy="408341"/>
          </a:xfrm>
          <a:prstGeom prst="rect">
            <a:avLst/>
          </a:prstGeom>
        </p:spPr>
        <p:txBody>
          <a:bodyPr vert="horz" lIns="91440" tIns="45720" rIns="91440" bIns="45720" rtlCol="0">
            <a:normAutofit/>
          </a:bodyPr>
          <a:lstStyle>
            <a:lvl1pPr marL="342900" indent="-34290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1pPr>
            <a:lvl2pPr marL="742950" indent="-28575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2pPr>
            <a:lvl3pPr marL="1143000" indent="-22860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3pPr>
            <a:lvl4pPr marL="1600200" indent="-228600" algn="l" defTabSz="457200" rtl="0" eaLnBrk="1" latinLnBrk="0" hangingPunct="1">
              <a:lnSpc>
                <a:spcPct val="120000"/>
              </a:lnSpc>
              <a:spcBef>
                <a:spcPct val="20000"/>
              </a:spcBef>
              <a:buClr>
                <a:srgbClr val="E31B23"/>
              </a:buClr>
              <a:buFont typeface="Arial"/>
              <a:buChar char="›"/>
              <a:defRPr sz="1600" kern="1200">
                <a:solidFill>
                  <a:schemeClr val="tx1"/>
                </a:solidFill>
                <a:latin typeface="Helvetica"/>
                <a:ea typeface="+mn-ea"/>
                <a:cs typeface="Helvetica"/>
              </a:defRPr>
            </a:lvl4pPr>
            <a:lvl5pPr marL="2057400" indent="-228600" algn="l" defTabSz="457200" rtl="0" eaLnBrk="1" latinLnBrk="0" hangingPunct="1">
              <a:lnSpc>
                <a:spcPct val="120000"/>
              </a:lnSpc>
              <a:spcBef>
                <a:spcPct val="20000"/>
              </a:spcBef>
              <a:buClr>
                <a:srgbClr val="E31B23"/>
              </a:buClr>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b="1" dirty="0" smtClean="0"/>
              <a:t>Engagement Scoring</a:t>
            </a:r>
            <a:endParaRPr lang="en-US" b="1" dirty="0"/>
          </a:p>
        </p:txBody>
      </p:sp>
      <p:sp>
        <p:nvSpPr>
          <p:cNvPr id="8" name="Content Placeholder 8"/>
          <p:cNvSpPr txBox="1">
            <a:spLocks/>
          </p:cNvSpPr>
          <p:nvPr/>
        </p:nvSpPr>
        <p:spPr>
          <a:xfrm>
            <a:off x="4929719" y="5264712"/>
            <a:ext cx="4073870" cy="408341"/>
          </a:xfrm>
          <a:prstGeom prst="rect">
            <a:avLst/>
          </a:prstGeom>
        </p:spPr>
        <p:txBody>
          <a:bodyPr vert="horz" lIns="91440" tIns="45720" rIns="91440" bIns="45720" rtlCol="0">
            <a:normAutofit/>
          </a:bodyPr>
          <a:lstStyle>
            <a:lvl1pPr marL="342900" indent="-34290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1pPr>
            <a:lvl2pPr marL="742950" indent="-28575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2pPr>
            <a:lvl3pPr marL="1143000" indent="-22860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3pPr>
            <a:lvl4pPr marL="1600200" indent="-228600" algn="l" defTabSz="457200" rtl="0" eaLnBrk="1" latinLnBrk="0" hangingPunct="1">
              <a:lnSpc>
                <a:spcPct val="120000"/>
              </a:lnSpc>
              <a:spcBef>
                <a:spcPct val="20000"/>
              </a:spcBef>
              <a:buClr>
                <a:srgbClr val="E31B23"/>
              </a:buClr>
              <a:buFont typeface="Arial"/>
              <a:buChar char="›"/>
              <a:defRPr sz="1600" kern="1200">
                <a:solidFill>
                  <a:schemeClr val="tx1"/>
                </a:solidFill>
                <a:latin typeface="Helvetica"/>
                <a:ea typeface="+mn-ea"/>
                <a:cs typeface="Helvetica"/>
              </a:defRPr>
            </a:lvl4pPr>
            <a:lvl5pPr marL="2057400" indent="-228600" algn="l" defTabSz="457200" rtl="0" eaLnBrk="1" latinLnBrk="0" hangingPunct="1">
              <a:lnSpc>
                <a:spcPct val="120000"/>
              </a:lnSpc>
              <a:spcBef>
                <a:spcPct val="20000"/>
              </a:spcBef>
              <a:buClr>
                <a:srgbClr val="E31B23"/>
              </a:buClr>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b="1" dirty="0" smtClean="0"/>
              <a:t>Conversion</a:t>
            </a:r>
            <a:endParaRPr lang="en-US" b="1" dirty="0"/>
          </a:p>
        </p:txBody>
      </p:sp>
      <p:graphicFrame>
        <p:nvGraphicFramePr>
          <p:cNvPr id="9" name="Table 8"/>
          <p:cNvGraphicFramePr>
            <a:graphicFrameLocks noGrp="1"/>
          </p:cNvGraphicFramePr>
          <p:nvPr>
            <p:extLst>
              <p:ext uri="{D42A27DB-BD31-4B8C-83A1-F6EECF244321}">
                <p14:modId xmlns:p14="http://schemas.microsoft.com/office/powerpoint/2010/main" val="3250080171"/>
              </p:ext>
            </p:extLst>
          </p:nvPr>
        </p:nvGraphicFramePr>
        <p:xfrm>
          <a:off x="649422" y="4276145"/>
          <a:ext cx="4239768" cy="1752600"/>
        </p:xfrm>
        <a:graphic>
          <a:graphicData uri="http://schemas.openxmlformats.org/drawingml/2006/table">
            <a:tbl>
              <a:tblPr firstRow="1" bandRow="1">
                <a:tableStyleId>{073A0DAA-6AF3-43AB-8588-CEC1D06C72B9}</a:tableStyleId>
              </a:tblPr>
              <a:tblGrid>
                <a:gridCol w="1340866"/>
                <a:gridCol w="1588262"/>
                <a:gridCol w="1310640"/>
              </a:tblGrid>
              <a:tr h="370840">
                <a:tc>
                  <a:txBody>
                    <a:bodyPr/>
                    <a:lstStyle/>
                    <a:p>
                      <a:r>
                        <a:rPr lang="en-US" dirty="0" smtClean="0"/>
                        <a:t>Action</a:t>
                      </a:r>
                      <a:endParaRPr lang="en-US" dirty="0"/>
                    </a:p>
                  </a:txBody>
                  <a:tcPr/>
                </a:tc>
                <a:tc>
                  <a:txBody>
                    <a:bodyPr/>
                    <a:lstStyle/>
                    <a:p>
                      <a:r>
                        <a:rPr lang="en-US" dirty="0" smtClean="0"/>
                        <a:t>Content/Asset</a:t>
                      </a:r>
                      <a:endParaRPr lang="en-US" dirty="0"/>
                    </a:p>
                  </a:txBody>
                  <a:tcPr/>
                </a:tc>
                <a:tc>
                  <a:txBody>
                    <a:bodyPr/>
                    <a:lstStyle/>
                    <a:p>
                      <a:r>
                        <a:rPr lang="en-US" dirty="0" smtClean="0"/>
                        <a:t>Point</a:t>
                      </a:r>
                      <a:r>
                        <a:rPr lang="en-US" baseline="0" dirty="0" smtClean="0"/>
                        <a:t> Value</a:t>
                      </a:r>
                      <a:endParaRPr lang="en-US" dirty="0"/>
                    </a:p>
                  </a:txBody>
                  <a:tcPr/>
                </a:tc>
              </a:tr>
              <a:tr h="370840">
                <a:tc>
                  <a:txBody>
                    <a:bodyPr/>
                    <a:lstStyle/>
                    <a:p>
                      <a:r>
                        <a:rPr lang="en-US" dirty="0" smtClean="0"/>
                        <a:t>View…</a:t>
                      </a:r>
                      <a:endParaRPr lang="en-US" dirty="0"/>
                    </a:p>
                  </a:txBody>
                  <a:tcPr/>
                </a:tc>
                <a:tc>
                  <a:txBody>
                    <a:bodyPr/>
                    <a:lstStyle/>
                    <a:p>
                      <a:r>
                        <a:rPr lang="en-US" dirty="0" smtClean="0"/>
                        <a:t>Page</a:t>
                      </a:r>
                    </a:p>
                    <a:p>
                      <a:r>
                        <a:rPr lang="en-US" dirty="0" smtClean="0"/>
                        <a:t>Video</a:t>
                      </a:r>
                      <a:endParaRPr lang="en-US" dirty="0"/>
                    </a:p>
                  </a:txBody>
                  <a:tcPr/>
                </a:tc>
                <a:tc>
                  <a:txBody>
                    <a:bodyPr/>
                    <a:lstStyle/>
                    <a:p>
                      <a:r>
                        <a:rPr lang="en-US" dirty="0" smtClean="0"/>
                        <a:t>1</a:t>
                      </a:r>
                    </a:p>
                    <a:p>
                      <a:r>
                        <a:rPr lang="en-US" dirty="0" smtClean="0"/>
                        <a:t>20</a:t>
                      </a:r>
                      <a:endParaRPr lang="en-US" dirty="0"/>
                    </a:p>
                  </a:txBody>
                  <a:tcPr/>
                </a:tc>
              </a:tr>
              <a:tr h="370840">
                <a:tc>
                  <a:txBody>
                    <a:bodyPr/>
                    <a:lstStyle/>
                    <a:p>
                      <a:r>
                        <a:rPr lang="en-US" dirty="0" smtClean="0"/>
                        <a:t>Download…</a:t>
                      </a:r>
                      <a:endParaRPr lang="en-US" dirty="0"/>
                    </a:p>
                  </a:txBody>
                  <a:tcPr/>
                </a:tc>
                <a:tc>
                  <a:txBody>
                    <a:bodyPr/>
                    <a:lstStyle/>
                    <a:p>
                      <a:r>
                        <a:rPr lang="en-US" dirty="0" smtClean="0"/>
                        <a:t>PDF</a:t>
                      </a:r>
                      <a:endParaRPr lang="en-US" dirty="0"/>
                    </a:p>
                  </a:txBody>
                  <a:tcPr/>
                </a:tc>
                <a:tc>
                  <a:txBody>
                    <a:bodyPr/>
                    <a:lstStyle/>
                    <a:p>
                      <a:r>
                        <a:rPr lang="en-US" dirty="0" smtClean="0"/>
                        <a:t>50</a:t>
                      </a:r>
                      <a:endParaRPr lang="en-US" dirty="0"/>
                    </a:p>
                  </a:txBody>
                  <a:tcPr/>
                </a:tc>
              </a:tr>
              <a:tr h="370840">
                <a:tc>
                  <a:txBody>
                    <a:bodyPr/>
                    <a:lstStyle/>
                    <a:p>
                      <a:r>
                        <a:rPr lang="en-US" dirty="0" smtClean="0"/>
                        <a:t>Click…</a:t>
                      </a:r>
                      <a:endParaRPr lang="en-US" dirty="0"/>
                    </a:p>
                  </a:txBody>
                  <a:tcPr/>
                </a:tc>
                <a:tc>
                  <a:txBody>
                    <a:bodyPr/>
                    <a:lstStyle/>
                    <a:p>
                      <a:r>
                        <a:rPr lang="en-US" dirty="0" smtClean="0"/>
                        <a:t>Promo Tile</a:t>
                      </a:r>
                      <a:endParaRPr lang="en-US" dirty="0"/>
                    </a:p>
                  </a:txBody>
                  <a:tcPr/>
                </a:tc>
                <a:tc>
                  <a:txBody>
                    <a:bodyPr/>
                    <a:lstStyle/>
                    <a:p>
                      <a:r>
                        <a:rPr lang="en-US" dirty="0" smtClean="0"/>
                        <a:t>25</a:t>
                      </a:r>
                      <a:endParaRPr lang="en-US" dirty="0"/>
                    </a:p>
                  </a:txBody>
                  <a:tcPr/>
                </a:tc>
              </a:tr>
            </a:tbl>
          </a:graphicData>
        </a:graphic>
      </p:graphicFrame>
    </p:spTree>
    <p:extLst>
      <p:ext uri="{BB962C8B-B14F-4D97-AF65-F5344CB8AC3E}">
        <p14:creationId xmlns:p14="http://schemas.microsoft.com/office/powerpoint/2010/main" val="3184524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BE9768-D397-1A4D-9421-368F7A5C54F8}" type="slidenum">
              <a:rPr lang="en-US" smtClean="0"/>
              <a:t>37</a:t>
            </a:fld>
            <a:endParaRPr lang="en-US" dirty="0"/>
          </a:p>
        </p:txBody>
      </p:sp>
      <p:sp>
        <p:nvSpPr>
          <p:cNvPr id="12" name="Rectangle 11"/>
          <p:cNvSpPr/>
          <p:nvPr/>
        </p:nvSpPr>
        <p:spPr>
          <a:xfrm>
            <a:off x="1351324" y="1116293"/>
            <a:ext cx="1128381" cy="307777"/>
          </a:xfrm>
          <a:prstGeom prst="rect">
            <a:avLst/>
          </a:prstGeom>
        </p:spPr>
        <p:txBody>
          <a:bodyPr wrap="square">
            <a:spAutoFit/>
          </a:bodyPr>
          <a:lstStyle/>
          <a:p>
            <a:pPr algn="ctr"/>
            <a:r>
              <a:rPr lang="en-US" sz="1400" dirty="0" smtClean="0">
                <a:latin typeface="Helvetica" pitchFamily="34" charset="0"/>
                <a:cs typeface="Helvetica" pitchFamily="34" charset="0"/>
              </a:rPr>
              <a:t>This is Tim.</a:t>
            </a:r>
            <a:endParaRPr lang="en-US" sz="1400" dirty="0" smtClean="0">
              <a:solidFill>
                <a:srgbClr val="C00000"/>
              </a:solidFill>
              <a:latin typeface="Helvetica" pitchFamily="34" charset="0"/>
              <a:cs typeface="Helvetica" pitchFamily="34" charset="0"/>
            </a:endParaRPr>
          </a:p>
        </p:txBody>
      </p:sp>
      <p:sp>
        <p:nvSpPr>
          <p:cNvPr id="2" name="Title 1"/>
          <p:cNvSpPr>
            <a:spLocks noGrp="1"/>
          </p:cNvSpPr>
          <p:nvPr>
            <p:ph type="title"/>
          </p:nvPr>
        </p:nvSpPr>
        <p:spPr/>
        <p:txBody>
          <a:bodyPr/>
          <a:lstStyle/>
          <a:p>
            <a:r>
              <a:rPr lang="en-US" dirty="0" smtClean="0"/>
              <a:t>ENGAGEMENT-BASED USER PATH</a:t>
            </a:r>
            <a:endParaRPr lang="en-US" dirty="0"/>
          </a:p>
        </p:txBody>
      </p:sp>
      <p:sp>
        <p:nvSpPr>
          <p:cNvPr id="57" name="Rectangle 56"/>
          <p:cNvSpPr/>
          <p:nvPr/>
        </p:nvSpPr>
        <p:spPr>
          <a:xfrm>
            <a:off x="1698057" y="2256829"/>
            <a:ext cx="6104725" cy="2677656"/>
          </a:xfrm>
          <a:prstGeom prst="rect">
            <a:avLst/>
          </a:prstGeom>
        </p:spPr>
        <p:txBody>
          <a:bodyPr wrap="square">
            <a:spAutoFit/>
          </a:bodyPr>
          <a:lstStyle/>
          <a:p>
            <a:r>
              <a:rPr lang="en-US" sz="1400" dirty="0" smtClean="0">
                <a:latin typeface="Helvetica" pitchFamily="34" charset="0"/>
                <a:cs typeface="Helvetica" pitchFamily="34" charset="0"/>
              </a:rPr>
              <a:t>…visits the website, we give him a point.</a:t>
            </a:r>
          </a:p>
          <a:p>
            <a:endParaRPr lang="en-US" sz="1400" dirty="0" smtClean="0">
              <a:latin typeface="Helvetica" pitchFamily="34" charset="0"/>
              <a:cs typeface="Helvetica" pitchFamily="34" charset="0"/>
            </a:endParaRPr>
          </a:p>
          <a:p>
            <a:endParaRPr lang="en-US" sz="1400" dirty="0" smtClean="0">
              <a:latin typeface="Helvetica" pitchFamily="34" charset="0"/>
              <a:cs typeface="Helvetica" pitchFamily="34" charset="0"/>
            </a:endParaRPr>
          </a:p>
          <a:p>
            <a:r>
              <a:rPr lang="en-US" sz="1400" dirty="0">
                <a:latin typeface="Helvetica" pitchFamily="34" charset="0"/>
                <a:cs typeface="Helvetica" pitchFamily="34" charset="0"/>
              </a:rPr>
              <a:t>…downloads a white paper, we give </a:t>
            </a:r>
            <a:r>
              <a:rPr lang="en-US" sz="1400" dirty="0" smtClean="0">
                <a:latin typeface="Helvetica" pitchFamily="34" charset="0"/>
                <a:cs typeface="Helvetica" pitchFamily="34" charset="0"/>
              </a:rPr>
              <a:t>him 10 points.</a:t>
            </a:r>
          </a:p>
          <a:p>
            <a:endParaRPr lang="en-US" sz="1400" dirty="0" smtClean="0">
              <a:latin typeface="Helvetica" pitchFamily="34" charset="0"/>
              <a:cs typeface="Helvetica" pitchFamily="34" charset="0"/>
            </a:endParaRPr>
          </a:p>
          <a:p>
            <a:endParaRPr lang="en-US" sz="1400" dirty="0" smtClean="0">
              <a:latin typeface="Helvetica" pitchFamily="34" charset="0"/>
              <a:cs typeface="Helvetica" pitchFamily="34" charset="0"/>
            </a:endParaRPr>
          </a:p>
          <a:p>
            <a:r>
              <a:rPr lang="en-US" sz="1400" dirty="0">
                <a:latin typeface="Helvetica" pitchFamily="34" charset="0"/>
                <a:cs typeface="Helvetica" pitchFamily="34" charset="0"/>
              </a:rPr>
              <a:t>…watches a video, we give </a:t>
            </a:r>
            <a:r>
              <a:rPr lang="en-US" sz="1400" dirty="0" smtClean="0">
                <a:latin typeface="Helvetica" pitchFamily="34" charset="0"/>
                <a:cs typeface="Helvetica" pitchFamily="34" charset="0"/>
              </a:rPr>
              <a:t>him 5 </a:t>
            </a:r>
            <a:r>
              <a:rPr lang="en-US" sz="1400" dirty="0">
                <a:latin typeface="Helvetica" pitchFamily="34" charset="0"/>
                <a:cs typeface="Helvetica" pitchFamily="34" charset="0"/>
              </a:rPr>
              <a:t>points</a:t>
            </a:r>
            <a:r>
              <a:rPr lang="en-US" sz="1400" dirty="0" smtClean="0">
                <a:latin typeface="Helvetica" pitchFamily="34" charset="0"/>
                <a:cs typeface="Helvetica" pitchFamily="34" charset="0"/>
              </a:rPr>
              <a:t>.</a:t>
            </a:r>
          </a:p>
          <a:p>
            <a:endParaRPr lang="en-US" sz="1400" dirty="0" smtClean="0">
              <a:latin typeface="Helvetica" pitchFamily="34" charset="0"/>
              <a:cs typeface="Helvetica" pitchFamily="34" charset="0"/>
            </a:endParaRPr>
          </a:p>
          <a:p>
            <a:endParaRPr lang="en-US" sz="1400" dirty="0" smtClean="0">
              <a:latin typeface="Helvetica" pitchFamily="34" charset="0"/>
              <a:cs typeface="Helvetica" pitchFamily="34" charset="0"/>
            </a:endParaRPr>
          </a:p>
          <a:p>
            <a:r>
              <a:rPr lang="en-US" sz="1400" dirty="0">
                <a:latin typeface="Helvetica" pitchFamily="34" charset="0"/>
                <a:cs typeface="Helvetica" pitchFamily="34" charset="0"/>
              </a:rPr>
              <a:t>…and reads articles, we give </a:t>
            </a:r>
            <a:r>
              <a:rPr lang="en-US" sz="1400" dirty="0" smtClean="0">
                <a:latin typeface="Helvetica" pitchFamily="34" charset="0"/>
                <a:cs typeface="Helvetica" pitchFamily="34" charset="0"/>
              </a:rPr>
              <a:t>Tim even </a:t>
            </a:r>
            <a:r>
              <a:rPr lang="en-US" sz="1400" dirty="0">
                <a:latin typeface="Helvetica" pitchFamily="34" charset="0"/>
                <a:cs typeface="Helvetica" pitchFamily="34" charset="0"/>
              </a:rPr>
              <a:t>more points</a:t>
            </a:r>
            <a:r>
              <a:rPr lang="en-US" sz="1400" dirty="0" smtClean="0">
                <a:latin typeface="Helvetica" pitchFamily="34" charset="0"/>
                <a:cs typeface="Helvetica" pitchFamily="34" charset="0"/>
              </a:rPr>
              <a:t>.</a:t>
            </a:r>
            <a:endParaRPr lang="en-US" sz="1400" dirty="0">
              <a:solidFill>
                <a:srgbClr val="C00000"/>
              </a:solidFill>
              <a:latin typeface="Helvetica" pitchFamily="34" charset="0"/>
              <a:cs typeface="Helvetica" pitchFamily="34" charset="0"/>
            </a:endParaRPr>
          </a:p>
          <a:p>
            <a:endParaRPr lang="en-US" sz="1400" dirty="0">
              <a:solidFill>
                <a:srgbClr val="C00000"/>
              </a:solidFill>
              <a:latin typeface="Helvetica" pitchFamily="34" charset="0"/>
              <a:cs typeface="Helvetica" pitchFamily="34" charset="0"/>
            </a:endParaRPr>
          </a:p>
          <a:p>
            <a:endParaRPr lang="en-US" sz="1400" dirty="0" smtClean="0">
              <a:solidFill>
                <a:srgbClr val="C00000"/>
              </a:solidFill>
              <a:latin typeface="Helvetica" pitchFamily="34" charset="0"/>
              <a:cs typeface="Helvetica" pitchFamily="34" charset="0"/>
            </a:endParaRPr>
          </a:p>
        </p:txBody>
      </p:sp>
      <p:sp>
        <p:nvSpPr>
          <p:cNvPr id="26" name="Rectangle 25"/>
          <p:cNvSpPr/>
          <p:nvPr/>
        </p:nvSpPr>
        <p:spPr>
          <a:xfrm>
            <a:off x="1397627" y="1424070"/>
            <a:ext cx="2740149" cy="307777"/>
          </a:xfrm>
          <a:prstGeom prst="rect">
            <a:avLst/>
          </a:prstGeom>
        </p:spPr>
        <p:txBody>
          <a:bodyPr wrap="square">
            <a:spAutoFit/>
          </a:bodyPr>
          <a:lstStyle/>
          <a:p>
            <a:r>
              <a:rPr lang="en-US" sz="1400" dirty="0" smtClean="0">
                <a:latin typeface="Helvetica" pitchFamily="34" charset="0"/>
                <a:cs typeface="Helvetica" pitchFamily="34" charset="0"/>
              </a:rPr>
              <a:t>When Tim…</a:t>
            </a:r>
            <a:endParaRPr lang="en-US" sz="1400" dirty="0" smtClean="0">
              <a:solidFill>
                <a:srgbClr val="C00000"/>
              </a:solidFill>
              <a:latin typeface="Helvetica" pitchFamily="34" charset="0"/>
              <a:cs typeface="Helvetica" pitchFamily="34" charset="0"/>
            </a:endParaRPr>
          </a:p>
        </p:txBody>
      </p:sp>
      <p:sp>
        <p:nvSpPr>
          <p:cNvPr id="29" name="Rectangle 28"/>
          <p:cNvSpPr/>
          <p:nvPr/>
        </p:nvSpPr>
        <p:spPr>
          <a:xfrm>
            <a:off x="457200" y="4871069"/>
            <a:ext cx="8229600" cy="954107"/>
          </a:xfrm>
          <a:prstGeom prst="rect">
            <a:avLst/>
          </a:prstGeom>
        </p:spPr>
        <p:txBody>
          <a:bodyPr wrap="square">
            <a:spAutoFit/>
          </a:bodyPr>
          <a:lstStyle/>
          <a:p>
            <a:r>
              <a:rPr lang="en-US" sz="1400" b="1" dirty="0">
                <a:latin typeface="Helvetica" pitchFamily="34" charset="0"/>
                <a:cs typeface="Helvetica" pitchFamily="34" charset="0"/>
              </a:rPr>
              <a:t>Methodology: </a:t>
            </a:r>
            <a:r>
              <a:rPr lang="en-US" sz="1400" dirty="0" smtClean="0">
                <a:latin typeface="Helvetica" pitchFamily="34" charset="0"/>
                <a:cs typeface="Helvetica" pitchFamily="34" charset="0"/>
              </a:rPr>
              <a:t>Once Tim reaches a certain engagement score, we move him into the next engagement tier or segment.</a:t>
            </a:r>
          </a:p>
          <a:p>
            <a:endParaRPr lang="en-US" sz="1400" dirty="0">
              <a:solidFill>
                <a:srgbClr val="C00000"/>
              </a:solidFill>
              <a:latin typeface="Helvetica" pitchFamily="34" charset="0"/>
              <a:cs typeface="Helvetica" pitchFamily="34" charset="0"/>
            </a:endParaRPr>
          </a:p>
          <a:p>
            <a:r>
              <a:rPr lang="en-US" sz="1400" b="1" dirty="0" smtClean="0">
                <a:latin typeface="Helvetica" pitchFamily="34" charset="0"/>
                <a:cs typeface="Helvetica" pitchFamily="34" charset="0"/>
              </a:rPr>
              <a:t>Result: </a:t>
            </a:r>
            <a:r>
              <a:rPr lang="en-US" sz="1400" dirty="0" smtClean="0">
                <a:latin typeface="Helvetica" pitchFamily="34" charset="0"/>
                <a:cs typeface="Helvetica" pitchFamily="34" charset="0"/>
              </a:rPr>
              <a:t>Tim will now receive content specified for his particular engagement level.</a:t>
            </a:r>
          </a:p>
        </p:txBody>
      </p:sp>
      <p:pic>
        <p:nvPicPr>
          <p:cNvPr id="6" name="Picture 5" descr="plus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131" y="2102529"/>
            <a:ext cx="587717" cy="58491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14" y="2766195"/>
            <a:ext cx="587716" cy="58491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14" y="3437160"/>
            <a:ext cx="587716" cy="58491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714" y="4086228"/>
            <a:ext cx="587716" cy="584918"/>
          </a:xfrm>
          <a:prstGeom prst="rect">
            <a:avLst/>
          </a:prstGeom>
        </p:spPr>
      </p:pic>
      <p:pic>
        <p:nvPicPr>
          <p:cNvPr id="13" name="Picture 12" descr="Office-Customer-Male-Light-icon-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90" y="1051994"/>
            <a:ext cx="918848" cy="918848"/>
          </a:xfrm>
          <a:prstGeom prst="rect">
            <a:avLst/>
          </a:prstGeom>
        </p:spPr>
      </p:pic>
    </p:spTree>
    <p:extLst>
      <p:ext uri="{BB962C8B-B14F-4D97-AF65-F5344CB8AC3E}">
        <p14:creationId xmlns:p14="http://schemas.microsoft.com/office/powerpoint/2010/main" val="301057395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PERSONALIZATION </a:t>
            </a:r>
            <a:r>
              <a:rPr lang="en-US" dirty="0" smtClean="0">
                <a:solidFill>
                  <a:schemeClr val="tx1"/>
                </a:solidFill>
              </a:rPr>
              <a:t>USER TYPE</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F4BE9768-D397-1A4D-9421-368F7A5C54F8}" type="slidenum">
              <a:rPr lang="en-US" smtClean="0"/>
              <a:t>38</a:t>
            </a:fld>
            <a:endParaRPr lang="en-US" dirty="0"/>
          </a:p>
        </p:txBody>
      </p:sp>
      <p:sp>
        <p:nvSpPr>
          <p:cNvPr id="3" name="Content Placeholder 2"/>
          <p:cNvSpPr>
            <a:spLocks noGrp="1"/>
          </p:cNvSpPr>
          <p:nvPr>
            <p:ph idx="13"/>
          </p:nvPr>
        </p:nvSpPr>
        <p:spPr>
          <a:xfrm>
            <a:off x="451938" y="870418"/>
            <a:ext cx="8229600" cy="810898"/>
          </a:xfrm>
        </p:spPr>
        <p:txBody>
          <a:bodyPr>
            <a:normAutofit/>
          </a:bodyPr>
          <a:lstStyle/>
          <a:p>
            <a:r>
              <a:rPr lang="en-US" dirty="0" smtClean="0"/>
              <a:t>Role categorization is based on the type of content the user interacts with most.</a:t>
            </a:r>
            <a:endParaRPr lang="en-US" dirty="0"/>
          </a:p>
        </p:txBody>
      </p:sp>
      <p:sp>
        <p:nvSpPr>
          <p:cNvPr id="5" name="Content Placeholder 8"/>
          <p:cNvSpPr>
            <a:spLocks noGrp="1"/>
          </p:cNvSpPr>
          <p:nvPr>
            <p:ph idx="4294967295"/>
          </p:nvPr>
        </p:nvSpPr>
        <p:spPr>
          <a:xfrm>
            <a:off x="6216537" y="3971125"/>
            <a:ext cx="2071658" cy="408341"/>
          </a:xfrm>
          <a:prstGeom prst="rect">
            <a:avLst/>
          </a:prstGeom>
        </p:spPr>
        <p:txBody>
          <a:bodyPr/>
          <a:lstStyle/>
          <a:p>
            <a:pPr marL="0" indent="0" algn="ctr">
              <a:buNone/>
            </a:pPr>
            <a:r>
              <a:rPr lang="en-US" b="1" dirty="0" smtClean="0"/>
              <a:t>C-Suite</a:t>
            </a:r>
            <a:endParaRPr lang="en-US" b="1" dirty="0"/>
          </a:p>
        </p:txBody>
      </p:sp>
      <p:sp>
        <p:nvSpPr>
          <p:cNvPr id="6" name="Content Placeholder 9"/>
          <p:cNvSpPr>
            <a:spLocks noGrp="1"/>
          </p:cNvSpPr>
          <p:nvPr>
            <p:ph idx="4294967295"/>
          </p:nvPr>
        </p:nvSpPr>
        <p:spPr>
          <a:xfrm>
            <a:off x="6306297" y="1748800"/>
            <a:ext cx="1763031" cy="408341"/>
          </a:xfrm>
          <a:prstGeom prst="rect">
            <a:avLst/>
          </a:prstGeom>
        </p:spPr>
        <p:txBody>
          <a:bodyPr/>
          <a:lstStyle/>
          <a:p>
            <a:pPr marL="0" indent="0" algn="ctr">
              <a:buNone/>
            </a:pPr>
            <a:r>
              <a:rPr lang="en-US" b="1" dirty="0" smtClean="0"/>
              <a:t>Radiologist</a:t>
            </a:r>
            <a:endParaRPr lang="en-US" b="1" dirty="0"/>
          </a:p>
        </p:txBody>
      </p:sp>
      <p:pic>
        <p:nvPicPr>
          <p:cNvPr id="7" name="Picture 6" descr="Medical-Nurse-Male-Light-icon-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157141"/>
            <a:ext cx="1625600" cy="1625600"/>
          </a:xfrm>
          <a:prstGeom prst="rect">
            <a:avLst/>
          </a:prstGeom>
        </p:spPr>
      </p:pic>
      <p:pic>
        <p:nvPicPr>
          <p:cNvPr id="8" name="Picture 7" descr="Office-Customer-Male-Light-icon-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192" y="4352522"/>
            <a:ext cx="1625600" cy="1625600"/>
          </a:xfrm>
          <a:prstGeom prst="rect">
            <a:avLst/>
          </a:prstGeom>
        </p:spPr>
      </p:pic>
      <p:sp>
        <p:nvSpPr>
          <p:cNvPr id="10" name="Content Placeholder 2"/>
          <p:cNvSpPr>
            <a:spLocks noGrp="1"/>
          </p:cNvSpPr>
          <p:nvPr>
            <p:ph idx="1"/>
          </p:nvPr>
        </p:nvSpPr>
        <p:spPr>
          <a:xfrm>
            <a:off x="457200" y="1696064"/>
            <a:ext cx="5353665" cy="4143167"/>
          </a:xfrm>
        </p:spPr>
        <p:txBody>
          <a:bodyPr>
            <a:normAutofit/>
          </a:bodyPr>
          <a:lstStyle/>
          <a:p>
            <a:r>
              <a:rPr lang="en-US" dirty="0" smtClean="0"/>
              <a:t>Individual content pieces will be tagged with one or more role types.</a:t>
            </a:r>
          </a:p>
          <a:p>
            <a:r>
              <a:rPr lang="en-US" dirty="0" smtClean="0"/>
              <a:t>When a user accesses a piece of site content, the user will be given a point towards that particular role.</a:t>
            </a:r>
          </a:p>
          <a:p>
            <a:r>
              <a:rPr lang="en-US" dirty="0" smtClean="0"/>
              <a:t>Upon reaching an initial threshold of at least one standard deviation from another role, they will be assigned a role.</a:t>
            </a:r>
          </a:p>
          <a:p>
            <a:r>
              <a:rPr lang="en-US" dirty="0" smtClean="0"/>
              <a:t>The user will then be served content developed specifically for their user type. </a:t>
            </a:r>
            <a:endParaRPr lang="en-US" dirty="0"/>
          </a:p>
        </p:txBody>
      </p:sp>
    </p:spTree>
    <p:extLst>
      <p:ext uri="{BB962C8B-B14F-4D97-AF65-F5344CB8AC3E}">
        <p14:creationId xmlns:p14="http://schemas.microsoft.com/office/powerpoint/2010/main" val="27818757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BE9768-D397-1A4D-9421-368F7A5C54F8}" type="slidenum">
              <a:rPr lang="en-US" smtClean="0"/>
              <a:t>39</a:t>
            </a:fld>
            <a:endParaRPr lang="en-US" dirty="0"/>
          </a:p>
        </p:txBody>
      </p:sp>
      <p:sp>
        <p:nvSpPr>
          <p:cNvPr id="12" name="Rectangle 11"/>
          <p:cNvSpPr/>
          <p:nvPr/>
        </p:nvSpPr>
        <p:spPr>
          <a:xfrm>
            <a:off x="1351324" y="1116293"/>
            <a:ext cx="1829198" cy="307777"/>
          </a:xfrm>
          <a:prstGeom prst="rect">
            <a:avLst/>
          </a:prstGeom>
        </p:spPr>
        <p:txBody>
          <a:bodyPr wrap="square">
            <a:spAutoFit/>
          </a:bodyPr>
          <a:lstStyle/>
          <a:p>
            <a:r>
              <a:rPr lang="en-US" sz="1400" dirty="0" smtClean="0">
                <a:latin typeface="Helvetica" pitchFamily="34" charset="0"/>
                <a:cs typeface="Helvetica" pitchFamily="34" charset="0"/>
              </a:rPr>
              <a:t>This is Craig.</a:t>
            </a:r>
            <a:endParaRPr lang="en-US" sz="1400" dirty="0" smtClean="0">
              <a:solidFill>
                <a:srgbClr val="C00000"/>
              </a:solidFill>
              <a:latin typeface="Helvetica" pitchFamily="34" charset="0"/>
              <a:cs typeface="Helvetica" pitchFamily="34" charset="0"/>
            </a:endParaRPr>
          </a:p>
        </p:txBody>
      </p:sp>
      <p:sp>
        <p:nvSpPr>
          <p:cNvPr id="2" name="Title 1"/>
          <p:cNvSpPr>
            <a:spLocks noGrp="1"/>
          </p:cNvSpPr>
          <p:nvPr>
            <p:ph type="title"/>
          </p:nvPr>
        </p:nvSpPr>
        <p:spPr/>
        <p:txBody>
          <a:bodyPr/>
          <a:lstStyle/>
          <a:p>
            <a:r>
              <a:rPr lang="en-US" dirty="0" smtClean="0"/>
              <a:t>BREAST TOMO </a:t>
            </a:r>
            <a:r>
              <a:rPr lang="en-US" dirty="0" smtClean="0">
                <a:solidFill>
                  <a:schemeClr val="tx1"/>
                </a:solidFill>
              </a:rPr>
              <a:t>ROLE-BASED USER PATH</a:t>
            </a:r>
            <a:endParaRPr lang="en-US" dirty="0">
              <a:solidFill>
                <a:schemeClr val="tx1"/>
              </a:solidFill>
            </a:endParaRPr>
          </a:p>
        </p:txBody>
      </p:sp>
      <p:sp>
        <p:nvSpPr>
          <p:cNvPr id="57" name="Rectangle 56"/>
          <p:cNvSpPr/>
          <p:nvPr/>
        </p:nvSpPr>
        <p:spPr>
          <a:xfrm>
            <a:off x="1698057" y="2256829"/>
            <a:ext cx="6104725" cy="2893100"/>
          </a:xfrm>
          <a:prstGeom prst="rect">
            <a:avLst/>
          </a:prstGeom>
        </p:spPr>
        <p:txBody>
          <a:bodyPr wrap="square">
            <a:spAutoFit/>
          </a:bodyPr>
          <a:lstStyle/>
          <a:p>
            <a:r>
              <a:rPr lang="en-US" sz="1400" dirty="0">
                <a:latin typeface="Helvetica" pitchFamily="34" charset="0"/>
                <a:cs typeface="Helvetica" pitchFamily="34" charset="0"/>
              </a:rPr>
              <a:t>…reads an article tagged for </a:t>
            </a:r>
            <a:r>
              <a:rPr lang="en-US" sz="1400" dirty="0" smtClean="0">
                <a:latin typeface="Helvetica" pitchFamily="34" charset="0"/>
                <a:cs typeface="Helvetica" pitchFamily="34" charset="0"/>
              </a:rPr>
              <a:t>radiologists</a:t>
            </a:r>
          </a:p>
          <a:p>
            <a:endParaRPr lang="en-US" sz="1400" dirty="0" smtClean="0">
              <a:latin typeface="Helvetica" pitchFamily="34" charset="0"/>
              <a:cs typeface="Helvetica" pitchFamily="34" charset="0"/>
            </a:endParaRPr>
          </a:p>
          <a:p>
            <a:endParaRPr lang="en-US" sz="1400" dirty="0" smtClean="0">
              <a:latin typeface="Helvetica" pitchFamily="34" charset="0"/>
              <a:cs typeface="Helvetica" pitchFamily="34" charset="0"/>
            </a:endParaRPr>
          </a:p>
          <a:p>
            <a:r>
              <a:rPr lang="en-US" sz="1400" dirty="0">
                <a:latin typeface="Helvetica" pitchFamily="34" charset="0"/>
                <a:cs typeface="Helvetica" pitchFamily="34" charset="0"/>
              </a:rPr>
              <a:t>…downloads a white paper tagged for </a:t>
            </a:r>
            <a:r>
              <a:rPr lang="en-US" sz="1400" dirty="0" smtClean="0">
                <a:latin typeface="Helvetica" pitchFamily="34" charset="0"/>
                <a:cs typeface="Helvetica" pitchFamily="34" charset="0"/>
              </a:rPr>
              <a:t>radiologists</a:t>
            </a:r>
          </a:p>
          <a:p>
            <a:endParaRPr lang="en-US" sz="1400" dirty="0" smtClean="0">
              <a:latin typeface="Helvetica" pitchFamily="34" charset="0"/>
              <a:cs typeface="Helvetica" pitchFamily="34" charset="0"/>
            </a:endParaRPr>
          </a:p>
          <a:p>
            <a:endParaRPr lang="en-US" sz="1400" dirty="0" smtClean="0">
              <a:latin typeface="Helvetica" pitchFamily="34" charset="0"/>
              <a:cs typeface="Helvetica" pitchFamily="34" charset="0"/>
            </a:endParaRPr>
          </a:p>
          <a:p>
            <a:r>
              <a:rPr lang="en-US" sz="1400" dirty="0">
                <a:latin typeface="Helvetica" pitchFamily="34" charset="0"/>
                <a:cs typeface="Helvetica" pitchFamily="34" charset="0"/>
              </a:rPr>
              <a:t>…watches a video tagged for </a:t>
            </a:r>
            <a:r>
              <a:rPr lang="en-US" sz="1400" dirty="0" smtClean="0">
                <a:latin typeface="Helvetica" pitchFamily="34" charset="0"/>
                <a:cs typeface="Helvetica" pitchFamily="34" charset="0"/>
              </a:rPr>
              <a:t>radiologists</a:t>
            </a:r>
            <a:endParaRPr lang="en-US" sz="1400" dirty="0" smtClean="0">
              <a:solidFill>
                <a:srgbClr val="C00000"/>
              </a:solidFill>
              <a:latin typeface="Helvetica" pitchFamily="34" charset="0"/>
              <a:cs typeface="Helvetica" pitchFamily="34" charset="0"/>
            </a:endParaRPr>
          </a:p>
          <a:p>
            <a:endParaRPr lang="en-US" sz="1400" dirty="0" smtClean="0">
              <a:latin typeface="Helvetica" pitchFamily="34" charset="0"/>
              <a:cs typeface="Helvetica" pitchFamily="34" charset="0"/>
            </a:endParaRPr>
          </a:p>
          <a:p>
            <a:endParaRPr lang="en-US" sz="1400" dirty="0" smtClean="0">
              <a:latin typeface="Helvetica" pitchFamily="34" charset="0"/>
              <a:cs typeface="Helvetica" pitchFamily="34" charset="0"/>
            </a:endParaRPr>
          </a:p>
          <a:p>
            <a:r>
              <a:rPr lang="en-US" sz="1400" dirty="0" smtClean="0">
                <a:latin typeface="Helvetica" pitchFamily="34" charset="0"/>
                <a:cs typeface="Helvetica" pitchFamily="34" charset="0"/>
              </a:rPr>
              <a:t>…lands on a page tagged for radiologists, we </a:t>
            </a:r>
            <a:r>
              <a:rPr lang="en-US" sz="1400" dirty="0">
                <a:latin typeface="Helvetica" pitchFamily="34" charset="0"/>
                <a:cs typeface="Helvetica" pitchFamily="34" charset="0"/>
              </a:rPr>
              <a:t>give Craig a point towards that particular user role.</a:t>
            </a:r>
            <a:endParaRPr lang="en-US" sz="1400" dirty="0">
              <a:solidFill>
                <a:srgbClr val="C00000"/>
              </a:solidFill>
              <a:latin typeface="Helvetica" pitchFamily="34" charset="0"/>
              <a:cs typeface="Helvetica" pitchFamily="34" charset="0"/>
            </a:endParaRPr>
          </a:p>
          <a:p>
            <a:endParaRPr lang="en-US" sz="1400" dirty="0">
              <a:solidFill>
                <a:srgbClr val="C00000"/>
              </a:solidFill>
              <a:latin typeface="Helvetica" pitchFamily="34" charset="0"/>
              <a:cs typeface="Helvetica" pitchFamily="34" charset="0"/>
            </a:endParaRPr>
          </a:p>
          <a:p>
            <a:endParaRPr lang="en-US" sz="1400" dirty="0" smtClean="0">
              <a:solidFill>
                <a:srgbClr val="C00000"/>
              </a:solidFill>
              <a:latin typeface="Helvetica" pitchFamily="34" charset="0"/>
              <a:cs typeface="Helvetica" pitchFamily="34" charset="0"/>
            </a:endParaRPr>
          </a:p>
        </p:txBody>
      </p:sp>
      <p:sp>
        <p:nvSpPr>
          <p:cNvPr id="26" name="Rectangle 25"/>
          <p:cNvSpPr/>
          <p:nvPr/>
        </p:nvSpPr>
        <p:spPr>
          <a:xfrm>
            <a:off x="1397627" y="1424070"/>
            <a:ext cx="2740149" cy="307777"/>
          </a:xfrm>
          <a:prstGeom prst="rect">
            <a:avLst/>
          </a:prstGeom>
        </p:spPr>
        <p:txBody>
          <a:bodyPr wrap="square">
            <a:spAutoFit/>
          </a:bodyPr>
          <a:lstStyle/>
          <a:p>
            <a:r>
              <a:rPr lang="en-US" sz="1400" dirty="0" smtClean="0">
                <a:latin typeface="Helvetica" pitchFamily="34" charset="0"/>
                <a:cs typeface="Helvetica" pitchFamily="34" charset="0"/>
              </a:rPr>
              <a:t>When Craig…</a:t>
            </a:r>
            <a:endParaRPr lang="en-US" sz="1400" dirty="0" smtClean="0">
              <a:solidFill>
                <a:srgbClr val="C00000"/>
              </a:solidFill>
              <a:latin typeface="Helvetica" pitchFamily="34" charset="0"/>
              <a:cs typeface="Helvetica" pitchFamily="34" charset="0"/>
            </a:endParaRPr>
          </a:p>
        </p:txBody>
      </p:sp>
      <p:sp>
        <p:nvSpPr>
          <p:cNvPr id="29" name="Rectangle 28"/>
          <p:cNvSpPr/>
          <p:nvPr/>
        </p:nvSpPr>
        <p:spPr>
          <a:xfrm>
            <a:off x="457199" y="4963833"/>
            <a:ext cx="8229601" cy="954107"/>
          </a:xfrm>
          <a:prstGeom prst="rect">
            <a:avLst/>
          </a:prstGeom>
        </p:spPr>
        <p:txBody>
          <a:bodyPr wrap="square">
            <a:spAutoFit/>
          </a:bodyPr>
          <a:lstStyle/>
          <a:p>
            <a:r>
              <a:rPr lang="en-US" sz="1400" b="1" dirty="0" smtClean="0">
                <a:latin typeface="Helvetica" pitchFamily="34" charset="0"/>
                <a:cs typeface="Helvetica" pitchFamily="34" charset="0"/>
              </a:rPr>
              <a:t>Methodology: </a:t>
            </a:r>
            <a:r>
              <a:rPr lang="en-US" sz="1400" dirty="0" smtClean="0">
                <a:latin typeface="Helvetica" pitchFamily="34" charset="0"/>
                <a:cs typeface="Helvetica" pitchFamily="34" charset="0"/>
              </a:rPr>
              <a:t>Once </a:t>
            </a:r>
            <a:r>
              <a:rPr lang="en-US" sz="1400" dirty="0">
                <a:latin typeface="Helvetica" pitchFamily="34" charset="0"/>
                <a:cs typeface="Helvetica" pitchFamily="34" charset="0"/>
              </a:rPr>
              <a:t>Craig receives </a:t>
            </a:r>
            <a:r>
              <a:rPr lang="en-US" sz="1400" dirty="0" smtClean="0">
                <a:latin typeface="Helvetica" pitchFamily="34" charset="0"/>
                <a:cs typeface="Helvetica" pitchFamily="34" charset="0"/>
              </a:rPr>
              <a:t>15 initial role points, we will assume, with a high degree of confidence, that Craig is a radiologist.</a:t>
            </a:r>
            <a:endParaRPr lang="en-US" sz="1400" dirty="0">
              <a:latin typeface="Helvetica" pitchFamily="34" charset="0"/>
              <a:cs typeface="Helvetica" pitchFamily="34" charset="0"/>
            </a:endParaRPr>
          </a:p>
          <a:p>
            <a:endParaRPr lang="en-US" sz="1400" dirty="0">
              <a:latin typeface="Helvetica" pitchFamily="34" charset="0"/>
              <a:cs typeface="Helvetica" pitchFamily="34" charset="0"/>
            </a:endParaRPr>
          </a:p>
          <a:p>
            <a:r>
              <a:rPr lang="en-US" sz="1400" b="1" dirty="0" smtClean="0">
                <a:latin typeface="Helvetica" pitchFamily="34" charset="0"/>
                <a:cs typeface="Helvetica" pitchFamily="34" charset="0"/>
              </a:rPr>
              <a:t>Result: </a:t>
            </a:r>
            <a:r>
              <a:rPr lang="en-US" sz="1400" dirty="0" smtClean="0">
                <a:latin typeface="Helvetica" pitchFamily="34" charset="0"/>
                <a:cs typeface="Helvetica" pitchFamily="34" charset="0"/>
              </a:rPr>
              <a:t>Craig </a:t>
            </a:r>
            <a:r>
              <a:rPr lang="en-US" sz="1400" dirty="0">
                <a:latin typeface="Helvetica" pitchFamily="34" charset="0"/>
                <a:cs typeface="Helvetica" pitchFamily="34" charset="0"/>
              </a:rPr>
              <a:t>will now be targeted with </a:t>
            </a:r>
            <a:r>
              <a:rPr lang="en-US" sz="1400" dirty="0" smtClean="0">
                <a:latin typeface="Helvetica" pitchFamily="34" charset="0"/>
                <a:cs typeface="Helvetica" pitchFamily="34" charset="0"/>
              </a:rPr>
              <a:t>specific </a:t>
            </a:r>
            <a:r>
              <a:rPr lang="en-US" sz="1400" dirty="0">
                <a:latin typeface="Helvetica" pitchFamily="34" charset="0"/>
                <a:cs typeface="Helvetica" pitchFamily="34" charset="0"/>
              </a:rPr>
              <a:t>content for that role.</a:t>
            </a:r>
          </a:p>
        </p:txBody>
      </p:sp>
      <p:pic>
        <p:nvPicPr>
          <p:cNvPr id="6" name="Picture 5" descr="plus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131" y="2102529"/>
            <a:ext cx="587717" cy="58491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14" y="2766195"/>
            <a:ext cx="587716" cy="58491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14" y="3437160"/>
            <a:ext cx="587716" cy="58491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14" y="4086228"/>
            <a:ext cx="587716" cy="584917"/>
          </a:xfrm>
          <a:prstGeom prst="rect">
            <a:avLst/>
          </a:prstGeom>
        </p:spPr>
      </p:pic>
      <p:pic>
        <p:nvPicPr>
          <p:cNvPr id="13" name="Picture 12" descr="Medical-Nurse-Male-Light-icon-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54" y="960233"/>
            <a:ext cx="927673" cy="927673"/>
          </a:xfrm>
          <a:prstGeom prst="rect">
            <a:avLst/>
          </a:prstGeom>
        </p:spPr>
      </p:pic>
    </p:spTree>
    <p:extLst>
      <p:ext uri="{BB962C8B-B14F-4D97-AF65-F5344CB8AC3E}">
        <p14:creationId xmlns:p14="http://schemas.microsoft.com/office/powerpoint/2010/main" val="10059158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PERSONALIZATION</a:t>
            </a:r>
            <a:endParaRPr lang="en-US" dirty="0"/>
          </a:p>
        </p:txBody>
      </p:sp>
      <p:sp>
        <p:nvSpPr>
          <p:cNvPr id="3" name="Content Placeholder 2"/>
          <p:cNvSpPr>
            <a:spLocks noGrp="1"/>
          </p:cNvSpPr>
          <p:nvPr>
            <p:ph idx="1"/>
          </p:nvPr>
        </p:nvSpPr>
        <p:spPr/>
        <p:txBody>
          <a:bodyPr>
            <a:normAutofit/>
          </a:bodyPr>
          <a:lstStyle/>
          <a:p>
            <a:r>
              <a:rPr lang="en-US" sz="1800" dirty="0" smtClean="0"/>
              <a:t>Define the problem – making content more relevant to individuals</a:t>
            </a:r>
          </a:p>
          <a:p>
            <a:r>
              <a:rPr lang="en-US" sz="1800" dirty="0" smtClean="0"/>
              <a:t>Have a goal</a:t>
            </a:r>
          </a:p>
          <a:p>
            <a:r>
              <a:rPr lang="en-US" sz="1800" dirty="0" smtClean="0"/>
              <a:t>How do we implement this with Drupal</a:t>
            </a:r>
            <a:endParaRPr lang="en-US" sz="1800" dirty="0"/>
          </a:p>
        </p:txBody>
      </p:sp>
    </p:spTree>
    <p:extLst>
      <p:ext uri="{BB962C8B-B14F-4D97-AF65-F5344CB8AC3E}">
        <p14:creationId xmlns:p14="http://schemas.microsoft.com/office/powerpoint/2010/main" val="9293733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BREAST TOMO </a:t>
            </a:r>
            <a:r>
              <a:rPr lang="en-US" dirty="0">
                <a:solidFill>
                  <a:schemeClr val="tx1"/>
                </a:solidFill>
              </a:rPr>
              <a:t>WEM </a:t>
            </a:r>
            <a:r>
              <a:rPr lang="en-US" dirty="0" smtClean="0">
                <a:solidFill>
                  <a:schemeClr val="tx1"/>
                </a:solidFill>
              </a:rPr>
              <a:t>CONTENT PLACEMENT</a:t>
            </a:r>
            <a:endParaRPr lang="en-US" dirty="0"/>
          </a:p>
        </p:txBody>
      </p:sp>
      <p:sp>
        <p:nvSpPr>
          <p:cNvPr id="7" name="Content Placeholder 6"/>
          <p:cNvSpPr>
            <a:spLocks noGrp="1"/>
          </p:cNvSpPr>
          <p:nvPr>
            <p:ph idx="13"/>
          </p:nvPr>
        </p:nvSpPr>
        <p:spPr>
          <a:xfrm>
            <a:off x="451938" y="804158"/>
            <a:ext cx="8229600" cy="874158"/>
          </a:xfrm>
        </p:spPr>
        <p:txBody>
          <a:bodyPr>
            <a:normAutofit/>
          </a:bodyPr>
          <a:lstStyle/>
          <a:p>
            <a:r>
              <a:rPr lang="en-US" dirty="0" smtClean="0"/>
              <a:t>The following real estate will be utilized on the homepage to personalize the experience for the user’s role and engagement level.</a:t>
            </a:r>
            <a:endParaRPr lang="en-US" dirty="0"/>
          </a:p>
        </p:txBody>
      </p:sp>
      <p:pic>
        <p:nvPicPr>
          <p:cNvPr id="18" name="Picture 17"/>
          <p:cNvPicPr/>
          <p:nvPr/>
        </p:nvPicPr>
        <p:blipFill rotWithShape="1">
          <a:blip r:embed="rId3"/>
          <a:srcRect l="33741" t="5790" r="33723" b="30067"/>
          <a:stretch/>
        </p:blipFill>
        <p:spPr bwMode="auto">
          <a:xfrm>
            <a:off x="543048" y="1630934"/>
            <a:ext cx="4060384" cy="4327451"/>
          </a:xfrm>
          <a:prstGeom prst="rect">
            <a:avLst/>
          </a:prstGeom>
          <a:ln>
            <a:noFill/>
          </a:ln>
          <a:extLst>
            <a:ext uri="{53640926-AAD7-44d8-BBD7-CCE9431645EC}">
              <a14:shadowObscured xmlns:a14="http://schemas.microsoft.com/office/drawing/2010/main"/>
            </a:ext>
          </a:extLst>
        </p:spPr>
      </p:pic>
      <p:sp>
        <p:nvSpPr>
          <p:cNvPr id="15" name="Rectangle 14"/>
          <p:cNvSpPr/>
          <p:nvPr/>
        </p:nvSpPr>
        <p:spPr>
          <a:xfrm>
            <a:off x="543048" y="1794364"/>
            <a:ext cx="4060384" cy="184546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43420" y="5125553"/>
            <a:ext cx="1260083" cy="71595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629270" y="5125553"/>
            <a:ext cx="1260083" cy="71595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250432" y="2872105"/>
            <a:ext cx="922073" cy="65233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4603433" y="2237173"/>
            <a:ext cx="607759" cy="0"/>
          </a:xfrm>
          <a:prstGeom prst="straightConnector1">
            <a:avLst/>
          </a:prstGeom>
          <a:ln w="3175">
            <a:solidFill>
              <a:srgbClr val="E31B23"/>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273293" y="2050743"/>
            <a:ext cx="2831977" cy="369332"/>
          </a:xfrm>
          <a:prstGeom prst="rect">
            <a:avLst/>
          </a:prstGeom>
          <a:noFill/>
        </p:spPr>
        <p:txBody>
          <a:bodyPr wrap="square" rtlCol="0">
            <a:spAutoFit/>
          </a:bodyPr>
          <a:lstStyle/>
          <a:p>
            <a:r>
              <a:rPr lang="en-US" dirty="0" smtClean="0"/>
              <a:t>Role-Based Content</a:t>
            </a:r>
            <a:endParaRPr lang="en-US" dirty="0"/>
          </a:p>
        </p:txBody>
      </p:sp>
      <p:cxnSp>
        <p:nvCxnSpPr>
          <p:cNvPr id="23" name="Straight Arrow Connector 22"/>
          <p:cNvCxnSpPr/>
          <p:nvPr/>
        </p:nvCxnSpPr>
        <p:spPr>
          <a:xfrm flipH="1">
            <a:off x="4172505" y="3198270"/>
            <a:ext cx="1038687" cy="0"/>
          </a:xfrm>
          <a:prstGeom prst="straightConnector1">
            <a:avLst/>
          </a:prstGeom>
          <a:ln w="3175">
            <a:solidFill>
              <a:srgbClr val="E31B23"/>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250754" y="3011840"/>
            <a:ext cx="3262903" cy="369332"/>
          </a:xfrm>
          <a:prstGeom prst="rect">
            <a:avLst/>
          </a:prstGeom>
          <a:noFill/>
        </p:spPr>
        <p:txBody>
          <a:bodyPr wrap="square" rtlCol="0">
            <a:spAutoFit/>
          </a:bodyPr>
          <a:lstStyle/>
          <a:p>
            <a:r>
              <a:rPr lang="en-US" dirty="0"/>
              <a:t>Role-Based </a:t>
            </a:r>
            <a:r>
              <a:rPr lang="en-US" dirty="0" smtClean="0"/>
              <a:t>Content</a:t>
            </a:r>
            <a:endParaRPr lang="en-US" dirty="0"/>
          </a:p>
        </p:txBody>
      </p:sp>
      <p:cxnSp>
        <p:nvCxnSpPr>
          <p:cNvPr id="25" name="Straight Arrow Connector 24"/>
          <p:cNvCxnSpPr/>
          <p:nvPr/>
        </p:nvCxnSpPr>
        <p:spPr>
          <a:xfrm flipH="1">
            <a:off x="3881022" y="5520806"/>
            <a:ext cx="1330170" cy="0"/>
          </a:xfrm>
          <a:prstGeom prst="straightConnector1">
            <a:avLst/>
          </a:prstGeom>
          <a:ln w="3175">
            <a:solidFill>
              <a:srgbClr val="E31B23"/>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211191" y="5336140"/>
            <a:ext cx="3693111" cy="369332"/>
          </a:xfrm>
          <a:prstGeom prst="rect">
            <a:avLst/>
          </a:prstGeom>
          <a:noFill/>
        </p:spPr>
        <p:txBody>
          <a:bodyPr wrap="square" rtlCol="0">
            <a:spAutoFit/>
          </a:bodyPr>
          <a:lstStyle/>
          <a:p>
            <a:r>
              <a:rPr lang="en-US" dirty="0" smtClean="0"/>
              <a:t>Engagement-Based Content</a:t>
            </a:r>
            <a:endParaRPr lang="en-US" dirty="0"/>
          </a:p>
        </p:txBody>
      </p:sp>
    </p:spTree>
    <p:extLst>
      <p:ext uri="{BB962C8B-B14F-4D97-AF65-F5344CB8AC3E}">
        <p14:creationId xmlns:p14="http://schemas.microsoft.com/office/powerpoint/2010/main" val="17486674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THE CODE</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Drupal Camp MA</a:t>
            </a:r>
            <a:endParaRPr lang="en-US" dirty="0"/>
          </a:p>
        </p:txBody>
      </p:sp>
    </p:spTree>
    <p:extLst>
      <p:ext uri="{BB962C8B-B14F-4D97-AF65-F5344CB8AC3E}">
        <p14:creationId xmlns:p14="http://schemas.microsoft.com/office/powerpoint/2010/main" val="22882951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360045"/>
            <a:ext cx="8429625" cy="591504"/>
          </a:xfrm>
        </p:spPr>
        <p:txBody>
          <a:bodyPr/>
          <a:lstStyle/>
          <a:p>
            <a:r>
              <a:rPr lang="en-US" dirty="0" smtClean="0"/>
              <a:t>Web Engagement Module</a:t>
            </a:r>
            <a:endParaRPr lang="en-US" dirty="0"/>
          </a:p>
        </p:txBody>
      </p:sp>
      <p:sp>
        <p:nvSpPr>
          <p:cNvPr id="3" name="Rectangle 2"/>
          <p:cNvSpPr/>
          <p:nvPr/>
        </p:nvSpPr>
        <p:spPr>
          <a:xfrm>
            <a:off x="285750" y="1339453"/>
            <a:ext cx="4489450" cy="403474"/>
          </a:xfrm>
          <a:prstGeom prst="rect">
            <a:avLst/>
          </a:prstGeom>
        </p:spPr>
        <p:txBody>
          <a:bodyPr wrap="square" lIns="64291" tIns="32146" rIns="64291" bIns="32146">
            <a:spAutoFit/>
          </a:bodyPr>
          <a:lstStyle/>
          <a:p>
            <a:pPr algn="l"/>
            <a:r>
              <a:rPr lang="en-US" sz="2200" dirty="0">
                <a:latin typeface="Arial"/>
                <a:cs typeface="Arial"/>
                <a:hlinkClick r:id="rId3"/>
              </a:rPr>
              <a:t>http://drupal.org/</a:t>
            </a:r>
            <a:r>
              <a:rPr lang="en-US" sz="2200" dirty="0" smtClean="0">
                <a:latin typeface="Arial"/>
                <a:cs typeface="Arial"/>
                <a:hlinkClick r:id="rId3"/>
              </a:rPr>
              <a:t>project</a:t>
            </a:r>
            <a:r>
              <a:rPr lang="en-US" sz="2200" dirty="0">
                <a:latin typeface="Arial"/>
                <a:cs typeface="Arial"/>
                <a:hlinkClick r:id="rId3"/>
              </a:rPr>
              <a:t>/</a:t>
            </a:r>
            <a:r>
              <a:rPr lang="en-US" sz="2200" dirty="0" smtClean="0">
                <a:latin typeface="Arial"/>
                <a:cs typeface="Arial"/>
                <a:hlinkClick r:id="rId3"/>
              </a:rPr>
              <a:t>wem</a:t>
            </a:r>
            <a:r>
              <a:rPr lang="en-US" sz="2200" dirty="0" smtClean="0">
                <a:latin typeface="Arial"/>
                <a:cs typeface="Arial"/>
              </a:rPr>
              <a:t>	</a:t>
            </a:r>
            <a:endParaRPr lang="en-US" sz="2200" dirty="0">
              <a:latin typeface="Arial"/>
              <a:cs typeface="Arial"/>
            </a:endParaRPr>
          </a:p>
        </p:txBody>
      </p:sp>
      <p:sp>
        <p:nvSpPr>
          <p:cNvPr id="4" name="TextBox 3"/>
          <p:cNvSpPr txBox="1"/>
          <p:nvPr/>
        </p:nvSpPr>
        <p:spPr>
          <a:xfrm>
            <a:off x="232172" y="2518172"/>
            <a:ext cx="3851928" cy="1911579"/>
          </a:xfrm>
          <a:prstGeom prst="rect">
            <a:avLst/>
          </a:prstGeom>
          <a:noFill/>
        </p:spPr>
        <p:txBody>
          <a:bodyPr wrap="square" lIns="64291" tIns="32146" rIns="64291" bIns="32146" rtlCol="0">
            <a:spAutoFit/>
          </a:bodyPr>
          <a:lstStyle/>
          <a:p>
            <a:pPr algn="l"/>
            <a:r>
              <a:rPr lang="en-US" sz="2000" dirty="0" smtClean="0">
                <a:latin typeface="Arial"/>
                <a:cs typeface="Arial"/>
              </a:rPr>
              <a:t>Initially we did this all with custom code.  </a:t>
            </a:r>
          </a:p>
          <a:p>
            <a:pPr algn="l"/>
            <a:endParaRPr lang="en-US" sz="2000" dirty="0">
              <a:latin typeface="Arial"/>
              <a:cs typeface="Arial"/>
            </a:endParaRPr>
          </a:p>
          <a:p>
            <a:pPr algn="l"/>
            <a:r>
              <a:rPr lang="en-US" sz="2000" dirty="0" smtClean="0">
                <a:latin typeface="Arial"/>
                <a:cs typeface="Arial"/>
              </a:rPr>
              <a:t>We took the practices we did in this project and abstracted them into the WEM module.</a:t>
            </a:r>
            <a:endParaRPr lang="en-US" sz="2000" dirty="0">
              <a:latin typeface="Arial"/>
              <a:cs typeface="Arial"/>
            </a:endParaRPr>
          </a:p>
        </p:txBody>
      </p:sp>
      <p:pic>
        <p:nvPicPr>
          <p:cNvPr id="5" name="Picture 4"/>
          <p:cNvPicPr>
            <a:picLocks noChangeAspect="1"/>
          </p:cNvPicPr>
          <p:nvPr/>
        </p:nvPicPr>
        <p:blipFill rotWithShape="1">
          <a:blip r:embed="rId4"/>
          <a:srcRect r="32367"/>
          <a:stretch/>
        </p:blipFill>
        <p:spPr>
          <a:xfrm>
            <a:off x="4084100" y="459768"/>
            <a:ext cx="4894799" cy="5547332"/>
          </a:xfrm>
          <a:prstGeom prst="rect">
            <a:avLst/>
          </a:prstGeom>
        </p:spPr>
      </p:pic>
    </p:spTree>
    <p:extLst>
      <p:ext uri="{BB962C8B-B14F-4D97-AF65-F5344CB8AC3E}">
        <p14:creationId xmlns:p14="http://schemas.microsoft.com/office/powerpoint/2010/main" val="39998094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PROJECT/WEM</a:t>
            </a: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a:t>This module allows you to track user events as they occur throughout the </a:t>
            </a:r>
            <a:r>
              <a:rPr lang="en-US" dirty="0" smtClean="0"/>
              <a:t>site. By </a:t>
            </a:r>
            <a:r>
              <a:rPr lang="en-US" dirty="0"/>
              <a:t>doing this, you are able to customize a user's experience to be unique.</a:t>
            </a:r>
          </a:p>
          <a:p>
            <a:endParaRPr lang="en-US" dirty="0"/>
          </a:p>
          <a:p>
            <a:r>
              <a:rPr lang="en-US" dirty="0"/>
              <a:t>The Engagement module can utilize the Google Analytics module to help </a:t>
            </a:r>
            <a:r>
              <a:rPr lang="en-US" dirty="0" smtClean="0"/>
              <a:t>track events</a:t>
            </a:r>
            <a:r>
              <a:rPr lang="en-US" dirty="0"/>
              <a:t>. Any event that you track in this module can be sent to Google Analytics.</a:t>
            </a:r>
          </a:p>
        </p:txBody>
      </p:sp>
      <p:sp>
        <p:nvSpPr>
          <p:cNvPr id="4" name="Slide Number Placeholder 3"/>
          <p:cNvSpPr>
            <a:spLocks noGrp="1"/>
          </p:cNvSpPr>
          <p:nvPr>
            <p:ph type="sldNum" sz="quarter" idx="12"/>
          </p:nvPr>
        </p:nvSpPr>
        <p:spPr/>
        <p:txBody>
          <a:bodyPr/>
          <a:lstStyle/>
          <a:p>
            <a:fld id="{F4BE9768-D397-1A4D-9421-368F7A5C54F8}" type="slidenum">
              <a:rPr lang="en-US" smtClean="0"/>
              <a:t>43</a:t>
            </a:fld>
            <a:endParaRPr lang="en-US"/>
          </a:p>
        </p:txBody>
      </p:sp>
      <p:sp>
        <p:nvSpPr>
          <p:cNvPr id="5" name="Content Placeholder 4"/>
          <p:cNvSpPr>
            <a:spLocks noGrp="1"/>
          </p:cNvSpPr>
          <p:nvPr>
            <p:ph idx="13"/>
          </p:nvPr>
        </p:nvSpPr>
        <p:spPr/>
        <p:txBody>
          <a:bodyPr>
            <a:normAutofit lnSpcReduction="10000"/>
          </a:bodyPr>
          <a:lstStyle/>
          <a:p>
            <a:r>
              <a:rPr lang="en-US" dirty="0" smtClean="0"/>
              <a:t>KEY FEATURES</a:t>
            </a:r>
            <a:endParaRPr lang="en-US" dirty="0"/>
          </a:p>
        </p:txBody>
      </p:sp>
    </p:spTree>
    <p:extLst>
      <p:ext uri="{BB962C8B-B14F-4D97-AF65-F5344CB8AC3E}">
        <p14:creationId xmlns:p14="http://schemas.microsoft.com/office/powerpoint/2010/main" val="25890658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 API</a:t>
            </a:r>
            <a:endParaRPr lang="en-US" dirty="0"/>
          </a:p>
        </p:txBody>
      </p:sp>
      <p:sp>
        <p:nvSpPr>
          <p:cNvPr id="3" name="Content Placeholder 2"/>
          <p:cNvSpPr>
            <a:spLocks noGrp="1"/>
          </p:cNvSpPr>
          <p:nvPr>
            <p:ph idx="1"/>
          </p:nvPr>
        </p:nvSpPr>
        <p:spPr>
          <a:xfrm>
            <a:off x="254000" y="1287522"/>
            <a:ext cx="8890000" cy="4536961"/>
          </a:xfrm>
        </p:spPr>
        <p:txBody>
          <a:bodyPr>
            <a:normAutofit fontScale="77500" lnSpcReduction="20000"/>
          </a:bodyPr>
          <a:lstStyle/>
          <a:p>
            <a:endParaRPr lang="en-US" dirty="0"/>
          </a:p>
          <a:p>
            <a:r>
              <a:rPr lang="en-US" dirty="0"/>
              <a:t>The Engagement module tracks a user's page views and profile updates by </a:t>
            </a:r>
            <a:r>
              <a:rPr lang="en-US" dirty="0" smtClean="0"/>
              <a:t>default. You </a:t>
            </a:r>
            <a:r>
              <a:rPr lang="en-US" dirty="0"/>
              <a:t>can create custom events very easily in PHP and JavaScript.</a:t>
            </a:r>
          </a:p>
          <a:p>
            <a:endParaRPr lang="en-US" dirty="0"/>
          </a:p>
          <a:p>
            <a:r>
              <a:rPr lang="en-US" dirty="0" smtClean="0"/>
              <a:t>Track custom events - In PHP:</a:t>
            </a:r>
          </a:p>
          <a:p>
            <a:endParaRPr lang="en-US" dirty="0" smtClean="0"/>
          </a:p>
          <a:p>
            <a:pPr marL="0" indent="0">
              <a:buNone/>
            </a:pPr>
            <a:r>
              <a:rPr lang="en-US" dirty="0" smtClean="0">
                <a:latin typeface="Lucida Console"/>
                <a:cs typeface="Lucida Console"/>
              </a:rPr>
              <a:t>   </a:t>
            </a:r>
            <a:r>
              <a:rPr lang="en-US" dirty="0" err="1" smtClean="0">
                <a:latin typeface="Lucida Console"/>
                <a:cs typeface="Lucida Console"/>
              </a:rPr>
              <a:t>engagement_event_track</a:t>
            </a:r>
            <a:r>
              <a:rPr lang="en-US" dirty="0">
                <a:latin typeface="Lucida Console"/>
                <a:cs typeface="Lucida Console"/>
              </a:rPr>
              <a:t>($</a:t>
            </a:r>
            <a:r>
              <a:rPr lang="en-US" dirty="0" err="1">
                <a:latin typeface="Lucida Console"/>
                <a:cs typeface="Lucida Console"/>
              </a:rPr>
              <a:t>event_name</a:t>
            </a:r>
            <a:r>
              <a:rPr lang="en-US" dirty="0">
                <a:latin typeface="Lucida Console"/>
                <a:cs typeface="Lucida Console"/>
              </a:rPr>
              <a:t>, $</a:t>
            </a:r>
            <a:r>
              <a:rPr lang="en-US" dirty="0" err="1">
                <a:latin typeface="Lucida Console"/>
                <a:cs typeface="Lucida Console"/>
              </a:rPr>
              <a:t>event_value</a:t>
            </a:r>
            <a:r>
              <a:rPr lang="en-US" dirty="0">
                <a:latin typeface="Lucida Console"/>
                <a:cs typeface="Lucida Console"/>
              </a:rPr>
              <a:t> = NULL, $</a:t>
            </a:r>
            <a:r>
              <a:rPr lang="en-US" dirty="0" err="1">
                <a:latin typeface="Lucida Console"/>
                <a:cs typeface="Lucida Console"/>
              </a:rPr>
              <a:t>event_data</a:t>
            </a:r>
            <a:r>
              <a:rPr lang="en-US" dirty="0">
                <a:latin typeface="Lucida Console"/>
                <a:cs typeface="Lucida Console"/>
              </a:rPr>
              <a:t> = NULL, $</a:t>
            </a:r>
            <a:r>
              <a:rPr lang="en-US" dirty="0" err="1" smtClean="0">
                <a:latin typeface="Lucida Console"/>
                <a:cs typeface="Lucida Console"/>
              </a:rPr>
              <a:t>uid</a:t>
            </a:r>
            <a:r>
              <a:rPr lang="en-US" dirty="0" smtClean="0">
                <a:latin typeface="Lucida Console"/>
                <a:cs typeface="Lucida Console"/>
              </a:rPr>
              <a:t> = FALSE</a:t>
            </a:r>
            <a:r>
              <a:rPr lang="en-US" dirty="0">
                <a:latin typeface="Lucida Console"/>
                <a:cs typeface="Lucida Console"/>
              </a:rPr>
              <a:t>);</a:t>
            </a:r>
          </a:p>
          <a:p>
            <a:endParaRPr lang="en-US" dirty="0"/>
          </a:p>
          <a:p>
            <a:r>
              <a:rPr lang="en-US" dirty="0"/>
              <a:t>In JavaScript:</a:t>
            </a:r>
          </a:p>
          <a:p>
            <a:pPr marL="0" indent="0">
              <a:buNone/>
            </a:pPr>
            <a:endParaRPr lang="en-US" dirty="0" smtClean="0"/>
          </a:p>
          <a:p>
            <a:pPr marL="0" indent="0">
              <a:buNone/>
            </a:pPr>
            <a:r>
              <a:rPr lang="en-US" dirty="0">
                <a:latin typeface="Lucida Console"/>
                <a:cs typeface="Lucida Console"/>
              </a:rPr>
              <a:t> </a:t>
            </a:r>
            <a:r>
              <a:rPr lang="en-US" dirty="0" smtClean="0">
                <a:latin typeface="Lucida Console"/>
                <a:cs typeface="Lucida Console"/>
              </a:rPr>
              <a:t>  </a:t>
            </a:r>
            <a:r>
              <a:rPr lang="en-US" dirty="0" err="1" smtClean="0">
                <a:latin typeface="Lucida Console"/>
                <a:cs typeface="Lucida Console"/>
              </a:rPr>
              <a:t>Drupal.engagement.track</a:t>
            </a:r>
            <a:r>
              <a:rPr lang="en-US" dirty="0">
                <a:latin typeface="Lucida Console"/>
                <a:cs typeface="Lucida Console"/>
              </a:rPr>
              <a:t>(</a:t>
            </a:r>
            <a:r>
              <a:rPr lang="en-US" dirty="0" err="1">
                <a:latin typeface="Lucida Console"/>
                <a:cs typeface="Lucida Console"/>
              </a:rPr>
              <a:t>event_type</a:t>
            </a:r>
            <a:r>
              <a:rPr lang="en-US" dirty="0">
                <a:latin typeface="Lucida Console"/>
                <a:cs typeface="Lucida Console"/>
              </a:rPr>
              <a:t>, </a:t>
            </a:r>
            <a:r>
              <a:rPr lang="en-US" dirty="0" err="1">
                <a:latin typeface="Lucida Console"/>
                <a:cs typeface="Lucida Console"/>
              </a:rPr>
              <a:t>event_value</a:t>
            </a:r>
            <a:r>
              <a:rPr lang="en-US" dirty="0">
                <a:latin typeface="Lucida Console"/>
                <a:cs typeface="Lucida Console"/>
              </a:rPr>
              <a:t>, </a:t>
            </a:r>
            <a:r>
              <a:rPr lang="en-US" dirty="0" err="1">
                <a:latin typeface="Lucida Console"/>
                <a:cs typeface="Lucida Console"/>
              </a:rPr>
              <a:t>event_data</a:t>
            </a:r>
            <a:r>
              <a:rPr lang="en-US" dirty="0">
                <a:latin typeface="Lucida Console"/>
                <a:cs typeface="Lucida Console"/>
              </a:rPr>
              <a:t>);</a:t>
            </a:r>
          </a:p>
          <a:p>
            <a:endParaRPr lang="en-US" dirty="0"/>
          </a:p>
          <a:p>
            <a:r>
              <a:rPr lang="en-US" dirty="0"/>
              <a:t>In HTML</a:t>
            </a:r>
            <a:r>
              <a:rPr lang="en-US" dirty="0" smtClean="0"/>
              <a:t>:</a:t>
            </a:r>
          </a:p>
          <a:p>
            <a:endParaRPr lang="en-US" dirty="0"/>
          </a:p>
          <a:p>
            <a:pPr marL="400050" lvl="1" indent="0" defTabSz="292100">
              <a:buNone/>
            </a:pPr>
            <a:r>
              <a:rPr lang="en-US" dirty="0"/>
              <a:t>You can track events on any HTML element by using the data-engagement attribute.</a:t>
            </a:r>
          </a:p>
          <a:p>
            <a:pPr marL="400050" lvl="1" indent="0" defTabSz="292100">
              <a:buNone/>
            </a:pPr>
            <a:r>
              <a:rPr lang="en-US" dirty="0"/>
              <a:t>To streamline the process, you must use the </a:t>
            </a:r>
            <a:r>
              <a:rPr lang="en-US" dirty="0" err="1"/>
              <a:t>engagement_data_attribute</a:t>
            </a:r>
            <a:r>
              <a:rPr lang="en-US" dirty="0"/>
              <a:t>($event, $value, $data, $</a:t>
            </a:r>
            <a:r>
              <a:rPr lang="en-US" dirty="0" err="1"/>
              <a:t>bypassQueue</a:t>
            </a:r>
            <a:r>
              <a:rPr lang="en-US" dirty="0"/>
              <a:t>) function.</a:t>
            </a:r>
          </a:p>
          <a:p>
            <a:pPr marL="400050" lvl="1" indent="0" defTabSz="292100">
              <a:buNone/>
            </a:pPr>
            <a:r>
              <a:rPr lang="en-US" dirty="0"/>
              <a:t>&lt;a </a:t>
            </a:r>
            <a:r>
              <a:rPr lang="en-US" dirty="0" err="1"/>
              <a:t>href</a:t>
            </a:r>
            <a:r>
              <a:rPr lang="en-US" dirty="0"/>
              <a:t>='#' &lt;?</a:t>
            </a:r>
            <a:r>
              <a:rPr lang="en-US" dirty="0" err="1"/>
              <a:t>php</a:t>
            </a:r>
            <a:r>
              <a:rPr lang="en-US" dirty="0"/>
              <a:t> echo </a:t>
            </a:r>
            <a:r>
              <a:rPr lang="en-US" dirty="0" err="1"/>
              <a:t>engagement_data_attribute</a:t>
            </a:r>
            <a:r>
              <a:rPr lang="en-US" dirty="0"/>
              <a:t>(array('click'), '</a:t>
            </a:r>
            <a:r>
              <a:rPr lang="en-US" dirty="0" err="1"/>
              <a:t>submit_form</a:t>
            </a:r>
            <a:r>
              <a:rPr lang="en-US" dirty="0"/>
              <a:t>', '</a:t>
            </a:r>
            <a:r>
              <a:rPr lang="en-US" dirty="0" err="1"/>
              <a:t>registration_form</a:t>
            </a:r>
            <a:r>
              <a:rPr lang="en-US" dirty="0"/>
              <a:t>'); ?&gt;&gt;&lt;/a&gt;</a:t>
            </a:r>
          </a:p>
          <a:p>
            <a:pPr lvl="1" defTabSz="292100"/>
            <a:endParaRPr lang="en-US" dirty="0"/>
          </a:p>
          <a:p>
            <a:pPr marL="400050" lvl="1" indent="0" defTabSz="292100">
              <a:buNone/>
            </a:pPr>
            <a:r>
              <a:rPr lang="en-US" dirty="0"/>
              <a:t>This 'a' tag will automatically be tracked on it's click event with the inserted event attributes.</a:t>
            </a:r>
          </a:p>
        </p:txBody>
      </p:sp>
      <p:sp>
        <p:nvSpPr>
          <p:cNvPr id="4" name="Slide Number Placeholder 3"/>
          <p:cNvSpPr>
            <a:spLocks noGrp="1"/>
          </p:cNvSpPr>
          <p:nvPr>
            <p:ph type="sldNum" sz="quarter" idx="12"/>
          </p:nvPr>
        </p:nvSpPr>
        <p:spPr/>
        <p:txBody>
          <a:bodyPr/>
          <a:lstStyle/>
          <a:p>
            <a:fld id="{F4BE9768-D397-1A4D-9421-368F7A5C54F8}" type="slidenum">
              <a:rPr lang="en-US" smtClean="0"/>
              <a:t>44</a:t>
            </a:fld>
            <a:endParaRPr lang="en-US"/>
          </a:p>
        </p:txBody>
      </p:sp>
      <p:sp>
        <p:nvSpPr>
          <p:cNvPr id="5" name="Content Placeholder 4"/>
          <p:cNvSpPr>
            <a:spLocks noGrp="1"/>
          </p:cNvSpPr>
          <p:nvPr>
            <p:ph idx="13"/>
          </p:nvPr>
        </p:nvSpPr>
        <p:spPr/>
        <p:txBody>
          <a:bodyPr>
            <a:normAutofit lnSpcReduction="10000"/>
          </a:bodyPr>
          <a:lstStyle/>
          <a:p>
            <a:r>
              <a:rPr lang="en-US" dirty="0" smtClean="0"/>
              <a:t>ENGAGEMENT API</a:t>
            </a:r>
            <a:endParaRPr lang="en-US" dirty="0"/>
          </a:p>
        </p:txBody>
      </p:sp>
    </p:spTree>
    <p:extLst>
      <p:ext uri="{BB962C8B-B14F-4D97-AF65-F5344CB8AC3E}">
        <p14:creationId xmlns:p14="http://schemas.microsoft.com/office/powerpoint/2010/main" val="41214205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Let's </a:t>
            </a:r>
            <a:r>
              <a:rPr lang="en-US" dirty="0"/>
              <a:t>say we want to change a user's site experience based on the articles they read.</a:t>
            </a:r>
          </a:p>
          <a:p>
            <a:pPr marL="0" indent="0">
              <a:buNone/>
            </a:pPr>
            <a:r>
              <a:rPr lang="en-US" dirty="0"/>
              <a:t>We could make a tag pool of the articles that they view.</a:t>
            </a:r>
          </a:p>
          <a:p>
            <a:pPr marL="0" indent="0">
              <a:buNone/>
            </a:pPr>
            <a:endParaRPr lang="en-US" dirty="0"/>
          </a:p>
          <a:p>
            <a:pPr marL="0" indent="0">
              <a:buNone/>
            </a:pPr>
            <a:r>
              <a:rPr lang="en-US" dirty="0"/>
              <a:t>First, let's set custom tracking based on tags. In your </a:t>
            </a:r>
            <a:r>
              <a:rPr lang="en-US" dirty="0" err="1"/>
              <a:t>hook_page_build</a:t>
            </a:r>
            <a:r>
              <a:rPr lang="en-US" dirty="0"/>
              <a:t>():</a:t>
            </a:r>
          </a:p>
          <a:p>
            <a:pPr marL="0" indent="0">
              <a:buNone/>
            </a:pPr>
            <a:r>
              <a:rPr lang="en-US" dirty="0"/>
              <a:t>// Get the tags for this article.</a:t>
            </a:r>
          </a:p>
          <a:p>
            <a:pPr marL="400050" lvl="1" indent="0">
              <a:buNone/>
            </a:pPr>
            <a:r>
              <a:rPr lang="en-US" dirty="0">
                <a:latin typeface="Lucida Console"/>
                <a:cs typeface="Lucida Console"/>
              </a:rPr>
              <a:t>$n = </a:t>
            </a:r>
            <a:r>
              <a:rPr lang="en-US" dirty="0" err="1">
                <a:latin typeface="Lucida Console"/>
                <a:cs typeface="Lucida Console"/>
              </a:rPr>
              <a:t>menu_get_object</a:t>
            </a:r>
            <a:r>
              <a:rPr lang="en-US" dirty="0">
                <a:latin typeface="Lucida Console"/>
                <a:cs typeface="Lucida Console"/>
              </a:rPr>
              <a:t>();</a:t>
            </a:r>
          </a:p>
          <a:p>
            <a:pPr marL="400050" lvl="1" indent="0">
              <a:buNone/>
            </a:pPr>
            <a:r>
              <a:rPr lang="en-US" dirty="0">
                <a:latin typeface="Lucida Console"/>
                <a:cs typeface="Lucida Console"/>
              </a:rPr>
              <a:t>$tags = $n-&gt;</a:t>
            </a:r>
            <a:r>
              <a:rPr lang="en-US" dirty="0" err="1">
                <a:latin typeface="Lucida Console"/>
                <a:cs typeface="Lucida Console"/>
              </a:rPr>
              <a:t>field_tags</a:t>
            </a:r>
            <a:r>
              <a:rPr lang="en-US" dirty="0">
                <a:latin typeface="Lucida Console"/>
                <a:cs typeface="Lucida Console"/>
              </a:rPr>
              <a:t>[$n-&gt;language];</a:t>
            </a:r>
          </a:p>
          <a:p>
            <a:pPr marL="400050" lvl="1" indent="0">
              <a:buNone/>
            </a:pPr>
            <a:r>
              <a:rPr lang="en-US" dirty="0">
                <a:latin typeface="Lucida Console"/>
                <a:cs typeface="Lucida Console"/>
              </a:rPr>
              <a:t>$</a:t>
            </a:r>
            <a:r>
              <a:rPr lang="en-US" dirty="0" err="1">
                <a:latin typeface="Lucida Console"/>
                <a:cs typeface="Lucida Console"/>
              </a:rPr>
              <a:t>tag_array</a:t>
            </a:r>
            <a:r>
              <a:rPr lang="en-US" dirty="0">
                <a:latin typeface="Lucida Console"/>
                <a:cs typeface="Lucida Console"/>
              </a:rPr>
              <a:t> = array();</a:t>
            </a:r>
          </a:p>
          <a:p>
            <a:pPr marL="400050" lvl="1" indent="0">
              <a:buNone/>
            </a:pPr>
            <a:r>
              <a:rPr lang="en-US" dirty="0" err="1">
                <a:latin typeface="Lucida Console"/>
                <a:cs typeface="Lucida Console"/>
              </a:rPr>
              <a:t>foreach</a:t>
            </a:r>
            <a:r>
              <a:rPr lang="en-US" dirty="0">
                <a:latin typeface="Lucida Console"/>
                <a:cs typeface="Lucida Console"/>
              </a:rPr>
              <a:t>($tags as $tag){</a:t>
            </a:r>
          </a:p>
          <a:p>
            <a:pPr marL="400050" lvl="1" indent="0">
              <a:buNone/>
            </a:pPr>
            <a:r>
              <a:rPr lang="en-US" dirty="0">
                <a:latin typeface="Lucida Console"/>
                <a:cs typeface="Lucida Console"/>
              </a:rPr>
              <a:t>        $</a:t>
            </a:r>
            <a:r>
              <a:rPr lang="en-US" dirty="0" err="1">
                <a:latin typeface="Lucida Console"/>
                <a:cs typeface="Lucida Console"/>
              </a:rPr>
              <a:t>tag_array</a:t>
            </a:r>
            <a:r>
              <a:rPr lang="en-US" dirty="0">
                <a:latin typeface="Lucida Console"/>
                <a:cs typeface="Lucida Console"/>
              </a:rPr>
              <a:t>[] = $tag['</a:t>
            </a:r>
            <a:r>
              <a:rPr lang="en-US" dirty="0" err="1">
                <a:latin typeface="Lucida Console"/>
                <a:cs typeface="Lucida Console"/>
              </a:rPr>
              <a:t>tid</a:t>
            </a:r>
            <a:r>
              <a:rPr lang="en-US" dirty="0">
                <a:latin typeface="Lucida Console"/>
                <a:cs typeface="Lucida Console"/>
              </a:rPr>
              <a:t>'];</a:t>
            </a:r>
          </a:p>
          <a:p>
            <a:pPr marL="400050" lvl="1" indent="0">
              <a:buNone/>
            </a:pPr>
            <a:r>
              <a:rPr lang="en-US" dirty="0">
                <a:latin typeface="Lucida Console"/>
                <a:cs typeface="Lucida Console"/>
              </a:rPr>
              <a:t>}</a:t>
            </a:r>
          </a:p>
          <a:p>
            <a:pPr marL="400050" lvl="1" indent="0">
              <a:buNone/>
            </a:pPr>
            <a:r>
              <a:rPr lang="en-US" dirty="0" err="1">
                <a:latin typeface="Lucida Console"/>
                <a:cs typeface="Lucida Console"/>
              </a:rPr>
              <a:t>engagement_event_track</a:t>
            </a:r>
            <a:r>
              <a:rPr lang="en-US" dirty="0">
                <a:latin typeface="Lucida Console"/>
                <a:cs typeface="Lucida Console"/>
              </a:rPr>
              <a:t>('</a:t>
            </a:r>
            <a:r>
              <a:rPr lang="en-US" dirty="0" err="1">
                <a:latin typeface="Lucida Console"/>
                <a:cs typeface="Lucida Console"/>
              </a:rPr>
              <a:t>article_view</a:t>
            </a:r>
            <a:r>
              <a:rPr lang="en-US" dirty="0">
                <a:latin typeface="Lucida Console"/>
                <a:cs typeface="Lucida Console"/>
              </a:rPr>
              <a:t>', </a:t>
            </a:r>
            <a:r>
              <a:rPr lang="en-US" dirty="0" err="1">
                <a:latin typeface="Lucida Console"/>
                <a:cs typeface="Lucida Console"/>
              </a:rPr>
              <a:t>current_path</a:t>
            </a:r>
            <a:r>
              <a:rPr lang="en-US" dirty="0">
                <a:latin typeface="Lucida Console"/>
                <a:cs typeface="Lucida Console"/>
              </a:rPr>
              <a:t>(), array('tags'=&gt;$</a:t>
            </a:r>
            <a:r>
              <a:rPr lang="en-US" dirty="0" err="1">
                <a:latin typeface="Lucida Console"/>
                <a:cs typeface="Lucida Console"/>
              </a:rPr>
              <a:t>tag_array</a:t>
            </a:r>
            <a:r>
              <a:rPr lang="en-US" dirty="0">
                <a:latin typeface="Lucida Console"/>
                <a:cs typeface="Lucida Console"/>
              </a:rPr>
              <a:t>), $user-&gt;</a:t>
            </a:r>
            <a:r>
              <a:rPr lang="en-US" dirty="0" err="1">
                <a:latin typeface="Lucida Console"/>
                <a:cs typeface="Lucida Console"/>
              </a:rPr>
              <a:t>uid</a:t>
            </a:r>
            <a:r>
              <a:rPr lang="en-US" dirty="0">
                <a:latin typeface="Lucida Console"/>
                <a:cs typeface="Lucida Console"/>
              </a:rPr>
              <a:t>);</a:t>
            </a:r>
          </a:p>
          <a:p>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45</a:t>
            </a:fld>
            <a:endParaRPr lang="en-US"/>
          </a:p>
        </p:txBody>
      </p:sp>
      <p:sp>
        <p:nvSpPr>
          <p:cNvPr id="5" name="Content Placeholder 4"/>
          <p:cNvSpPr>
            <a:spLocks noGrp="1"/>
          </p:cNvSpPr>
          <p:nvPr>
            <p:ph idx="13"/>
          </p:nvPr>
        </p:nvSpPr>
        <p:spPr/>
        <p:txBody>
          <a:bodyPr>
            <a:normAutofit lnSpcReduction="10000"/>
          </a:bodyPr>
          <a:lstStyle/>
          <a:p>
            <a:r>
              <a:rPr lang="en-US" dirty="0" smtClean="0"/>
              <a:t>EXAMPLES</a:t>
            </a:r>
            <a:endParaRPr lang="en-US" dirty="0"/>
          </a:p>
        </p:txBody>
      </p:sp>
    </p:spTree>
    <p:extLst>
      <p:ext uri="{BB962C8B-B14F-4D97-AF65-F5344CB8AC3E}">
        <p14:creationId xmlns:p14="http://schemas.microsoft.com/office/powerpoint/2010/main" val="10929925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sp>
        <p:nvSpPr>
          <p:cNvPr id="3" name="Content Placeholder 2"/>
          <p:cNvSpPr>
            <a:spLocks noGrp="1"/>
          </p:cNvSpPr>
          <p:nvPr>
            <p:ph idx="1"/>
          </p:nvPr>
        </p:nvSpPr>
        <p:spPr>
          <a:xfrm>
            <a:off x="457200" y="1287522"/>
            <a:ext cx="8229600" cy="4833878"/>
          </a:xfrm>
        </p:spPr>
        <p:txBody>
          <a:bodyPr>
            <a:normAutofit lnSpcReduction="10000"/>
          </a:bodyPr>
          <a:lstStyle/>
          <a:p>
            <a:pPr marL="0" indent="0">
              <a:buNone/>
            </a:pPr>
            <a:r>
              <a:rPr lang="en-US" dirty="0"/>
              <a:t>The Engagement module comes with easy-to-use functions for doing common </a:t>
            </a:r>
            <a:r>
              <a:rPr lang="en-US" dirty="0" err="1"/>
              <a:t>querys</a:t>
            </a:r>
            <a:r>
              <a:rPr lang="en-US" dirty="0"/>
              <a:t>. Doing a custom query is easy too because all data is stored locally.</a:t>
            </a:r>
          </a:p>
          <a:p>
            <a:pPr marL="0" indent="0">
              <a:buNone/>
            </a:pPr>
            <a:endParaRPr lang="en-US" dirty="0"/>
          </a:p>
          <a:p>
            <a:pPr marL="400050" lvl="1" indent="0">
              <a:buNone/>
            </a:pPr>
            <a:r>
              <a:rPr lang="en-US" dirty="0">
                <a:latin typeface="Lucida Console"/>
                <a:cs typeface="Lucida Console"/>
              </a:rPr>
              <a:t>$events = </a:t>
            </a:r>
            <a:r>
              <a:rPr lang="en-US" dirty="0" err="1">
                <a:latin typeface="Lucida Console"/>
                <a:cs typeface="Lucida Console"/>
              </a:rPr>
              <a:t>engagement_get_events</a:t>
            </a:r>
            <a:r>
              <a:rPr lang="en-US" dirty="0">
                <a:latin typeface="Lucida Console"/>
                <a:cs typeface="Lucida Console"/>
              </a:rPr>
              <a:t>('</a:t>
            </a:r>
            <a:r>
              <a:rPr lang="en-US" dirty="0" err="1">
                <a:latin typeface="Lucida Console"/>
                <a:cs typeface="Lucida Console"/>
              </a:rPr>
              <a:t>article_view</a:t>
            </a:r>
            <a:r>
              <a:rPr lang="en-US" dirty="0">
                <a:latin typeface="Lucida Console"/>
                <a:cs typeface="Lucida Console"/>
              </a:rPr>
              <a:t>', NULL, NULL, $user-&gt;</a:t>
            </a:r>
            <a:r>
              <a:rPr lang="en-US" dirty="0" err="1">
                <a:latin typeface="Lucida Console"/>
                <a:cs typeface="Lucida Console"/>
              </a:rPr>
              <a:t>uid</a:t>
            </a:r>
            <a:r>
              <a:rPr lang="en-US" dirty="0">
                <a:latin typeface="Lucida Console"/>
                <a:cs typeface="Lucida Console"/>
              </a:rPr>
              <a:t>);</a:t>
            </a:r>
          </a:p>
          <a:p>
            <a:pPr marL="400050" lvl="1" indent="0">
              <a:buNone/>
            </a:pPr>
            <a:r>
              <a:rPr lang="en-US" dirty="0">
                <a:latin typeface="Lucida Console"/>
                <a:cs typeface="Lucida Console"/>
              </a:rPr>
              <a:t>$tags = 0;</a:t>
            </a:r>
          </a:p>
          <a:p>
            <a:pPr marL="400050" lvl="1" indent="0">
              <a:buNone/>
            </a:pPr>
            <a:r>
              <a:rPr lang="en-US" dirty="0" err="1">
                <a:latin typeface="Lucida Console"/>
                <a:cs typeface="Lucida Console"/>
              </a:rPr>
              <a:t>foreach</a:t>
            </a:r>
            <a:r>
              <a:rPr lang="en-US" dirty="0">
                <a:latin typeface="Lucida Console"/>
                <a:cs typeface="Lucida Console"/>
              </a:rPr>
              <a:t>($events as $event){</a:t>
            </a:r>
          </a:p>
          <a:p>
            <a:pPr marL="400050" lvl="1" indent="0">
              <a:buNone/>
            </a:pPr>
            <a:r>
              <a:rPr lang="en-US" dirty="0">
                <a:latin typeface="Lucida Console"/>
                <a:cs typeface="Lucida Console"/>
              </a:rPr>
              <a:t>        // Count tags and put in array.</a:t>
            </a:r>
          </a:p>
          <a:p>
            <a:pPr marL="400050" lvl="1" indent="0">
              <a:buNone/>
            </a:pPr>
            <a:r>
              <a:rPr lang="en-US" dirty="0">
                <a:latin typeface="Lucida Console"/>
                <a:cs typeface="Lucida Console"/>
              </a:rPr>
              <a:t>        </a:t>
            </a:r>
            <a:r>
              <a:rPr lang="en-US" dirty="0" err="1">
                <a:latin typeface="Lucida Console"/>
                <a:cs typeface="Lucida Console"/>
              </a:rPr>
              <a:t>foreach</a:t>
            </a:r>
            <a:r>
              <a:rPr lang="en-US" dirty="0">
                <a:latin typeface="Lucida Console"/>
                <a:cs typeface="Lucida Console"/>
              </a:rPr>
              <a:t>($event-&gt;data['tags'] as $tag){</a:t>
            </a:r>
          </a:p>
          <a:p>
            <a:pPr marL="400050" lvl="1" indent="0">
              <a:buNone/>
            </a:pPr>
            <a:r>
              <a:rPr lang="en-US" dirty="0">
                <a:latin typeface="Lucida Console"/>
                <a:cs typeface="Lucida Console"/>
              </a:rPr>
              <a:t>                $tags[$tag]++;</a:t>
            </a:r>
          </a:p>
          <a:p>
            <a:pPr marL="400050" lvl="1" indent="0">
              <a:buNone/>
            </a:pPr>
            <a:r>
              <a:rPr lang="en-US" dirty="0">
                <a:latin typeface="Lucida Console"/>
                <a:cs typeface="Lucida Console"/>
              </a:rPr>
              <a:t>        }</a:t>
            </a:r>
          </a:p>
          <a:p>
            <a:pPr marL="400050" lvl="1" indent="0">
              <a:buNone/>
            </a:pPr>
            <a:r>
              <a:rPr lang="en-US" dirty="0" smtClean="0">
                <a:latin typeface="Lucida Console"/>
                <a:cs typeface="Lucida Console"/>
              </a:rPr>
              <a:t>}</a:t>
            </a:r>
          </a:p>
          <a:p>
            <a:pPr marL="400050" lvl="1" indent="0">
              <a:buNone/>
            </a:pPr>
            <a:endParaRPr lang="en-US" dirty="0">
              <a:latin typeface="Lucida Console"/>
              <a:cs typeface="Lucida Console"/>
            </a:endParaRPr>
          </a:p>
          <a:p>
            <a:pPr marL="0" indent="0">
              <a:buNone/>
            </a:pPr>
            <a:r>
              <a:rPr lang="en-US" dirty="0" smtClean="0"/>
              <a:t>We </a:t>
            </a:r>
            <a:r>
              <a:rPr lang="en-US" dirty="0"/>
              <a:t>now have a user's total engagement for all tags in the $tags array.</a:t>
            </a:r>
          </a:p>
          <a:p>
            <a:pPr marL="0" indent="0">
              <a:buNone/>
            </a:pPr>
            <a:r>
              <a:rPr lang="en-US" dirty="0" smtClean="0"/>
              <a:t>We </a:t>
            </a:r>
            <a:r>
              <a:rPr lang="en-US" dirty="0"/>
              <a:t>can customize content for the user with this information.</a:t>
            </a:r>
          </a:p>
          <a:p>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46</a:t>
            </a:fld>
            <a:endParaRPr lang="en-US"/>
          </a:p>
        </p:txBody>
      </p:sp>
      <p:sp>
        <p:nvSpPr>
          <p:cNvPr id="5" name="Content Placeholder 4"/>
          <p:cNvSpPr>
            <a:spLocks noGrp="1"/>
          </p:cNvSpPr>
          <p:nvPr>
            <p:ph idx="13"/>
          </p:nvPr>
        </p:nvSpPr>
        <p:spPr/>
        <p:txBody>
          <a:bodyPr>
            <a:normAutofit lnSpcReduction="10000"/>
          </a:bodyPr>
          <a:lstStyle/>
          <a:p>
            <a:r>
              <a:rPr lang="en-US" dirty="0" smtClean="0"/>
              <a:t>QUERIES</a:t>
            </a:r>
            <a:endParaRPr lang="en-US" dirty="0"/>
          </a:p>
        </p:txBody>
      </p:sp>
    </p:spTree>
    <p:extLst>
      <p:ext uri="{BB962C8B-B14F-4D97-AF65-F5344CB8AC3E}">
        <p14:creationId xmlns:p14="http://schemas.microsoft.com/office/powerpoint/2010/main" val="39954028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We </a:t>
            </a:r>
            <a:r>
              <a:rPr lang="en-US" dirty="0"/>
              <a:t>now have a user's total engagement for all tags in the $tags array.</a:t>
            </a:r>
          </a:p>
          <a:p>
            <a:pPr marL="0" indent="0">
              <a:buNone/>
            </a:pPr>
            <a:r>
              <a:rPr lang="en-US" dirty="0" smtClean="0"/>
              <a:t>We </a:t>
            </a:r>
            <a:r>
              <a:rPr lang="en-US" dirty="0"/>
              <a:t>can customize content for the user with this information.</a:t>
            </a:r>
          </a:p>
          <a:p>
            <a:pPr marL="0" indent="0">
              <a:buNone/>
            </a:pPr>
            <a:endParaRPr lang="en-US" dirty="0" smtClean="0"/>
          </a:p>
          <a:p>
            <a:pPr marL="400050" lvl="1" indent="0">
              <a:buNone/>
            </a:pPr>
            <a:r>
              <a:rPr lang="en-US" dirty="0" smtClean="0">
                <a:latin typeface="Lucida Console"/>
                <a:cs typeface="Lucida Console"/>
              </a:rPr>
              <a:t>if</a:t>
            </a:r>
            <a:r>
              <a:rPr lang="en-US" dirty="0">
                <a:latin typeface="Lucida Console"/>
                <a:cs typeface="Lucida Console"/>
              </a:rPr>
              <a:t>($tags['tech'] &gt; 100){</a:t>
            </a:r>
          </a:p>
          <a:p>
            <a:pPr marL="400050" lvl="1" indent="0">
              <a:buNone/>
            </a:pPr>
            <a:r>
              <a:rPr lang="en-US" dirty="0">
                <a:latin typeface="Lucida Console"/>
                <a:cs typeface="Lucida Console"/>
              </a:rPr>
              <a:t>        // Give user the 'tech' badge or something..</a:t>
            </a:r>
          </a:p>
          <a:p>
            <a:pPr marL="400050" lvl="1" indent="0">
              <a:buNone/>
            </a:pPr>
            <a:r>
              <a:rPr lang="en-US" dirty="0">
                <a:latin typeface="Lucida Console"/>
                <a:cs typeface="Lucida Console"/>
              </a:rPr>
              <a:t>}</a:t>
            </a:r>
          </a:p>
          <a:p>
            <a:pPr marL="0" indent="0">
              <a:buNone/>
            </a:pPr>
            <a:endParaRPr lang="en-US" dirty="0"/>
          </a:p>
          <a:p>
            <a:pPr marL="0" indent="0">
              <a:buNone/>
            </a:pPr>
            <a:endParaRPr lang="en-US" dirty="0"/>
          </a:p>
          <a:p>
            <a:pPr marL="0" indent="0">
              <a:buNone/>
            </a:pPr>
            <a:r>
              <a:rPr lang="en-US" dirty="0"/>
              <a:t>In JavaScript, we could track when a user hovers over a certain link:</a:t>
            </a:r>
          </a:p>
          <a:p>
            <a:pPr marL="0" indent="0">
              <a:buNone/>
            </a:pPr>
            <a:r>
              <a:rPr lang="en-US" dirty="0" err="1"/>
              <a:t>Drupal.engagement.track</a:t>
            </a:r>
            <a:r>
              <a:rPr lang="en-US" dirty="0"/>
              <a:t>('</a:t>
            </a:r>
            <a:r>
              <a:rPr lang="en-US" dirty="0" err="1"/>
              <a:t>mouse_hover</a:t>
            </a:r>
            <a:r>
              <a:rPr lang="en-US" dirty="0"/>
              <a:t>', '</a:t>
            </a:r>
            <a:r>
              <a:rPr lang="en-US" dirty="0" err="1"/>
              <a:t>secret_button</a:t>
            </a:r>
            <a:r>
              <a:rPr lang="en-US" dirty="0"/>
              <a:t>', </a:t>
            </a:r>
            <a:r>
              <a:rPr lang="en-US" dirty="0" err="1"/>
              <a:t>hover_time</a:t>
            </a:r>
            <a:r>
              <a:rPr lang="en-US" dirty="0"/>
              <a:t>);</a:t>
            </a:r>
          </a:p>
          <a:p>
            <a:pPr marL="0" indent="0">
              <a:buNone/>
            </a:pPr>
            <a:endParaRPr lang="en-US" dirty="0"/>
          </a:p>
          <a:p>
            <a:pPr marL="0" indent="0">
              <a:buNone/>
            </a:pPr>
            <a:r>
              <a:rPr lang="en-US" dirty="0"/>
              <a:t>If you have the Google Analytics module enabled, these events are </a:t>
            </a:r>
            <a:r>
              <a:rPr lang="en-US" dirty="0" err="1"/>
              <a:t>automagically</a:t>
            </a:r>
            <a:r>
              <a:rPr lang="en-US" dirty="0"/>
              <a:t> sent as custom Google events.</a:t>
            </a:r>
          </a:p>
          <a:p>
            <a:pPr marL="0" indent="0">
              <a:buNone/>
            </a:pPr>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47</a:t>
            </a:fld>
            <a:endParaRPr lang="en-US"/>
          </a:p>
        </p:txBody>
      </p:sp>
      <p:sp>
        <p:nvSpPr>
          <p:cNvPr id="5" name="Content Placeholder 4"/>
          <p:cNvSpPr>
            <a:spLocks noGrp="1"/>
          </p:cNvSpPr>
          <p:nvPr>
            <p:ph idx="13"/>
          </p:nvPr>
        </p:nvSpPr>
        <p:spPr/>
        <p:txBody>
          <a:bodyPr>
            <a:normAutofit lnSpcReduction="10000"/>
          </a:bodyPr>
          <a:lstStyle/>
          <a:p>
            <a:r>
              <a:rPr lang="en-US" dirty="0" smtClean="0"/>
              <a:t>PERSONALIZING CONTENT</a:t>
            </a:r>
            <a:endParaRPr lang="en-US" dirty="0"/>
          </a:p>
        </p:txBody>
      </p:sp>
    </p:spTree>
    <p:extLst>
      <p:ext uri="{BB962C8B-B14F-4D97-AF65-F5344CB8AC3E}">
        <p14:creationId xmlns:p14="http://schemas.microsoft.com/office/powerpoint/2010/main" val="40877357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pic>
        <p:nvPicPr>
          <p:cNvPr id="6" name="Content Placeholder 5"/>
          <p:cNvPicPr>
            <a:picLocks noGrp="1" noChangeAspect="1"/>
          </p:cNvPicPr>
          <p:nvPr>
            <p:ph idx="1"/>
          </p:nvPr>
        </p:nvPicPr>
        <p:blipFill rotWithShape="1">
          <a:blip r:embed="rId2"/>
          <a:srcRect l="2" t="-1" r="-65" b="-21408"/>
          <a:stretch/>
        </p:blipFill>
        <p:spPr>
          <a:xfrm>
            <a:off x="0" y="1558456"/>
            <a:ext cx="9144000" cy="4503678"/>
          </a:xfrm>
        </p:spPr>
      </p:pic>
      <p:sp>
        <p:nvSpPr>
          <p:cNvPr id="4" name="Slide Number Placeholder 3"/>
          <p:cNvSpPr>
            <a:spLocks noGrp="1"/>
          </p:cNvSpPr>
          <p:nvPr>
            <p:ph type="sldNum" sz="quarter" idx="12"/>
          </p:nvPr>
        </p:nvSpPr>
        <p:spPr/>
        <p:txBody>
          <a:bodyPr/>
          <a:lstStyle/>
          <a:p>
            <a:fld id="{F4BE9768-D397-1A4D-9421-368F7A5C54F8}" type="slidenum">
              <a:rPr lang="en-US" smtClean="0"/>
              <a:t>48</a:t>
            </a:fld>
            <a:endParaRPr lang="en-US"/>
          </a:p>
        </p:txBody>
      </p:sp>
      <p:sp>
        <p:nvSpPr>
          <p:cNvPr id="5" name="Content Placeholder 4"/>
          <p:cNvSpPr>
            <a:spLocks noGrp="1"/>
          </p:cNvSpPr>
          <p:nvPr>
            <p:ph idx="13"/>
          </p:nvPr>
        </p:nvSpPr>
        <p:spPr/>
        <p:txBody>
          <a:bodyPr>
            <a:normAutofit lnSpcReduction="10000"/>
          </a:bodyPr>
          <a:lstStyle/>
          <a:p>
            <a:r>
              <a:rPr lang="en-US" dirty="0" smtClean="0"/>
              <a:t>TRACK NODES</a:t>
            </a:r>
            <a:endParaRPr lang="en-US" dirty="0"/>
          </a:p>
        </p:txBody>
      </p:sp>
    </p:spTree>
    <p:extLst>
      <p:ext uri="{BB962C8B-B14F-4D97-AF65-F5344CB8AC3E}">
        <p14:creationId xmlns:p14="http://schemas.microsoft.com/office/powerpoint/2010/main" val="362629995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pic>
        <p:nvPicPr>
          <p:cNvPr id="6" name="Content Placeholder 5"/>
          <p:cNvPicPr>
            <a:picLocks noGrp="1" noChangeAspect="1"/>
          </p:cNvPicPr>
          <p:nvPr>
            <p:ph idx="1"/>
          </p:nvPr>
        </p:nvPicPr>
        <p:blipFill rotWithShape="1">
          <a:blip r:embed="rId2"/>
          <a:srcRect l="2" t="-1" r="-65" b="-21408"/>
          <a:stretch/>
        </p:blipFill>
        <p:spPr>
          <a:xfrm>
            <a:off x="0" y="1558456"/>
            <a:ext cx="9144000" cy="4503678"/>
          </a:xfrm>
        </p:spPr>
      </p:pic>
      <p:sp>
        <p:nvSpPr>
          <p:cNvPr id="4" name="Slide Number Placeholder 3"/>
          <p:cNvSpPr>
            <a:spLocks noGrp="1"/>
          </p:cNvSpPr>
          <p:nvPr>
            <p:ph type="sldNum" sz="quarter" idx="12"/>
          </p:nvPr>
        </p:nvSpPr>
        <p:spPr/>
        <p:txBody>
          <a:bodyPr/>
          <a:lstStyle/>
          <a:p>
            <a:fld id="{F4BE9768-D397-1A4D-9421-368F7A5C54F8}" type="slidenum">
              <a:rPr lang="en-US" smtClean="0"/>
              <a:t>49</a:t>
            </a:fld>
            <a:endParaRPr lang="en-US"/>
          </a:p>
        </p:txBody>
      </p:sp>
      <p:sp>
        <p:nvSpPr>
          <p:cNvPr id="5" name="Content Placeholder 4"/>
          <p:cNvSpPr>
            <a:spLocks noGrp="1"/>
          </p:cNvSpPr>
          <p:nvPr>
            <p:ph idx="13"/>
          </p:nvPr>
        </p:nvSpPr>
        <p:spPr/>
        <p:txBody>
          <a:bodyPr>
            <a:normAutofit lnSpcReduction="10000"/>
          </a:bodyPr>
          <a:lstStyle/>
          <a:p>
            <a:r>
              <a:rPr lang="en-US" dirty="0" smtClean="0"/>
              <a:t>TRACKED USER ROLES</a:t>
            </a:r>
            <a:endParaRPr lang="en-US" dirty="0"/>
          </a:p>
        </p:txBody>
      </p:sp>
      <p:pic>
        <p:nvPicPr>
          <p:cNvPr id="3" name="Picture 2"/>
          <p:cNvPicPr>
            <a:picLocks noChangeAspect="1"/>
          </p:cNvPicPr>
          <p:nvPr/>
        </p:nvPicPr>
        <p:blipFill>
          <a:blip r:embed="rId3"/>
          <a:stretch>
            <a:fillRect/>
          </a:stretch>
        </p:blipFill>
        <p:spPr>
          <a:xfrm>
            <a:off x="0" y="1447800"/>
            <a:ext cx="9144000" cy="3956751"/>
          </a:xfrm>
          <a:prstGeom prst="rect">
            <a:avLst/>
          </a:prstGeom>
        </p:spPr>
      </p:pic>
    </p:spTree>
    <p:extLst>
      <p:ext uri="{BB962C8B-B14F-4D97-AF65-F5344CB8AC3E}">
        <p14:creationId xmlns:p14="http://schemas.microsoft.com/office/powerpoint/2010/main" val="25799953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THE PROBLEM</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Drupal Camp MA</a:t>
            </a:r>
            <a:endParaRPr lang="en-US" dirty="0"/>
          </a:p>
        </p:txBody>
      </p:sp>
    </p:spTree>
    <p:extLst>
      <p:ext uri="{BB962C8B-B14F-4D97-AF65-F5344CB8AC3E}">
        <p14:creationId xmlns:p14="http://schemas.microsoft.com/office/powerpoint/2010/main" val="62082162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pic>
        <p:nvPicPr>
          <p:cNvPr id="6" name="Content Placeholder 5"/>
          <p:cNvPicPr>
            <a:picLocks noGrp="1" noChangeAspect="1"/>
          </p:cNvPicPr>
          <p:nvPr>
            <p:ph idx="1"/>
          </p:nvPr>
        </p:nvPicPr>
        <p:blipFill rotWithShape="1">
          <a:blip r:embed="rId2"/>
          <a:srcRect l="2" t="-1" r="-65" b="-21408"/>
          <a:stretch/>
        </p:blipFill>
        <p:spPr>
          <a:xfrm>
            <a:off x="0" y="1558456"/>
            <a:ext cx="9144000" cy="4503678"/>
          </a:xfrm>
        </p:spPr>
      </p:pic>
      <p:sp>
        <p:nvSpPr>
          <p:cNvPr id="4" name="Slide Number Placeholder 3"/>
          <p:cNvSpPr>
            <a:spLocks noGrp="1"/>
          </p:cNvSpPr>
          <p:nvPr>
            <p:ph type="sldNum" sz="quarter" idx="12"/>
          </p:nvPr>
        </p:nvSpPr>
        <p:spPr/>
        <p:txBody>
          <a:bodyPr/>
          <a:lstStyle/>
          <a:p>
            <a:fld id="{F4BE9768-D397-1A4D-9421-368F7A5C54F8}" type="slidenum">
              <a:rPr lang="en-US" smtClean="0"/>
              <a:t>50</a:t>
            </a:fld>
            <a:endParaRPr lang="en-US"/>
          </a:p>
        </p:txBody>
      </p:sp>
      <p:sp>
        <p:nvSpPr>
          <p:cNvPr id="5" name="Content Placeholder 4"/>
          <p:cNvSpPr>
            <a:spLocks noGrp="1"/>
          </p:cNvSpPr>
          <p:nvPr>
            <p:ph idx="13"/>
          </p:nvPr>
        </p:nvSpPr>
        <p:spPr/>
        <p:txBody>
          <a:bodyPr>
            <a:normAutofit lnSpcReduction="10000"/>
          </a:bodyPr>
          <a:lstStyle/>
          <a:p>
            <a:r>
              <a:rPr lang="en-US" dirty="0" smtClean="0"/>
              <a:t>FILTER WHAT PAGES TO TRACK</a:t>
            </a:r>
            <a:endParaRPr lang="en-US" dirty="0"/>
          </a:p>
        </p:txBody>
      </p:sp>
      <p:pic>
        <p:nvPicPr>
          <p:cNvPr id="3" name="Picture 2"/>
          <p:cNvPicPr>
            <a:picLocks noChangeAspect="1"/>
          </p:cNvPicPr>
          <p:nvPr/>
        </p:nvPicPr>
        <p:blipFill>
          <a:blip r:embed="rId3"/>
          <a:stretch>
            <a:fillRect/>
          </a:stretch>
        </p:blipFill>
        <p:spPr>
          <a:xfrm>
            <a:off x="0" y="1447800"/>
            <a:ext cx="9144000" cy="3956751"/>
          </a:xfrm>
          <a:prstGeom prst="rect">
            <a:avLst/>
          </a:prstGeom>
        </p:spPr>
      </p:pic>
      <p:pic>
        <p:nvPicPr>
          <p:cNvPr id="7" name="Picture 6"/>
          <p:cNvPicPr>
            <a:picLocks noChangeAspect="1"/>
          </p:cNvPicPr>
          <p:nvPr/>
        </p:nvPicPr>
        <p:blipFill>
          <a:blip r:embed="rId4"/>
          <a:stretch>
            <a:fillRect/>
          </a:stretch>
        </p:blipFill>
        <p:spPr>
          <a:xfrm>
            <a:off x="25400" y="1278759"/>
            <a:ext cx="9144000" cy="5148116"/>
          </a:xfrm>
          <a:prstGeom prst="rect">
            <a:avLst/>
          </a:prstGeom>
        </p:spPr>
      </p:pic>
    </p:spTree>
    <p:extLst>
      <p:ext uri="{BB962C8B-B14F-4D97-AF65-F5344CB8AC3E}">
        <p14:creationId xmlns:p14="http://schemas.microsoft.com/office/powerpoint/2010/main" val="240531227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51</a:t>
            </a:fld>
            <a:endParaRPr lang="en-US"/>
          </a:p>
        </p:txBody>
      </p:sp>
      <p:sp>
        <p:nvSpPr>
          <p:cNvPr id="5" name="Content Placeholder 4"/>
          <p:cNvSpPr>
            <a:spLocks noGrp="1"/>
          </p:cNvSpPr>
          <p:nvPr>
            <p:ph idx="13"/>
          </p:nvPr>
        </p:nvSpPr>
        <p:spPr/>
        <p:txBody>
          <a:bodyPr>
            <a:normAutofit lnSpcReduction="10000"/>
          </a:bodyPr>
          <a:lstStyle/>
          <a:p>
            <a:r>
              <a:rPr lang="en-US" dirty="0" smtClean="0"/>
              <a:t>REPORT ON TRACKED EVENTS</a:t>
            </a:r>
            <a:endParaRPr lang="en-US" dirty="0"/>
          </a:p>
        </p:txBody>
      </p:sp>
      <p:pic>
        <p:nvPicPr>
          <p:cNvPr id="8" name="Picture 7"/>
          <p:cNvPicPr>
            <a:picLocks noChangeAspect="1"/>
          </p:cNvPicPr>
          <p:nvPr/>
        </p:nvPicPr>
        <p:blipFill>
          <a:blip r:embed="rId2"/>
          <a:stretch>
            <a:fillRect/>
          </a:stretch>
        </p:blipFill>
        <p:spPr>
          <a:xfrm>
            <a:off x="118150" y="1287522"/>
            <a:ext cx="9102049" cy="5266502"/>
          </a:xfrm>
          <a:prstGeom prst="rect">
            <a:avLst/>
          </a:prstGeom>
        </p:spPr>
      </p:pic>
    </p:spTree>
    <p:extLst>
      <p:ext uri="{BB962C8B-B14F-4D97-AF65-F5344CB8AC3E}">
        <p14:creationId xmlns:p14="http://schemas.microsoft.com/office/powerpoint/2010/main" val="29169375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52</a:t>
            </a:fld>
            <a:endParaRPr lang="en-US"/>
          </a:p>
        </p:txBody>
      </p:sp>
      <p:sp>
        <p:nvSpPr>
          <p:cNvPr id="5" name="Content Placeholder 4"/>
          <p:cNvSpPr>
            <a:spLocks noGrp="1"/>
          </p:cNvSpPr>
          <p:nvPr>
            <p:ph idx="13"/>
          </p:nvPr>
        </p:nvSpPr>
        <p:spPr/>
        <p:txBody>
          <a:bodyPr>
            <a:normAutofit lnSpcReduction="10000"/>
          </a:bodyPr>
          <a:lstStyle/>
          <a:p>
            <a:r>
              <a:rPr lang="en-US" dirty="0" smtClean="0"/>
              <a:t>CREATE SEGMENTS</a:t>
            </a:r>
            <a:endParaRPr lang="en-US" dirty="0"/>
          </a:p>
        </p:txBody>
      </p:sp>
      <p:pic>
        <p:nvPicPr>
          <p:cNvPr id="3" name="Content Placeholder 2"/>
          <p:cNvPicPr>
            <a:picLocks noGrp="1" noChangeAspect="1"/>
          </p:cNvPicPr>
          <p:nvPr>
            <p:ph idx="1"/>
          </p:nvPr>
        </p:nvPicPr>
        <p:blipFill rotWithShape="1">
          <a:blip r:embed="rId2"/>
          <a:srcRect l="1807" t="28503" r="30437"/>
          <a:stretch/>
        </p:blipFill>
        <p:spPr>
          <a:xfrm>
            <a:off x="127000" y="1473199"/>
            <a:ext cx="8851900" cy="4715497"/>
          </a:xfrm>
          <a:ln>
            <a:solidFill>
              <a:schemeClr val="tx1"/>
            </a:solidFill>
          </a:ln>
        </p:spPr>
      </p:pic>
    </p:spTree>
    <p:extLst>
      <p:ext uri="{BB962C8B-B14F-4D97-AF65-F5344CB8AC3E}">
        <p14:creationId xmlns:p14="http://schemas.microsoft.com/office/powerpoint/2010/main" val="28083422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53</a:t>
            </a:fld>
            <a:endParaRPr lang="en-US"/>
          </a:p>
        </p:txBody>
      </p:sp>
      <p:sp>
        <p:nvSpPr>
          <p:cNvPr id="5" name="Content Placeholder 4"/>
          <p:cNvSpPr>
            <a:spLocks noGrp="1"/>
          </p:cNvSpPr>
          <p:nvPr>
            <p:ph idx="13"/>
          </p:nvPr>
        </p:nvSpPr>
        <p:spPr/>
        <p:txBody>
          <a:bodyPr>
            <a:normAutofit lnSpcReduction="10000"/>
          </a:bodyPr>
          <a:lstStyle/>
          <a:p>
            <a:r>
              <a:rPr lang="en-US" dirty="0" smtClean="0"/>
              <a:t>CREATE SCORING RULES ON EVENTS</a:t>
            </a:r>
            <a:endParaRPr lang="en-US" dirty="0"/>
          </a:p>
        </p:txBody>
      </p:sp>
      <p:pic>
        <p:nvPicPr>
          <p:cNvPr id="7" name="Content Placeholder 6"/>
          <p:cNvPicPr>
            <a:picLocks noGrp="1" noChangeAspect="1"/>
          </p:cNvPicPr>
          <p:nvPr>
            <p:ph idx="1"/>
          </p:nvPr>
        </p:nvPicPr>
        <p:blipFill rotWithShape="1">
          <a:blip r:embed="rId2"/>
          <a:srcRect l="2165" t="32555" r="18177" b="10425"/>
          <a:stretch/>
        </p:blipFill>
        <p:spPr>
          <a:xfrm>
            <a:off x="0" y="1543048"/>
            <a:ext cx="8980466" cy="3003552"/>
          </a:xfrm>
          <a:ln>
            <a:solidFill>
              <a:schemeClr val="tx1"/>
            </a:solidFill>
          </a:ln>
        </p:spPr>
      </p:pic>
    </p:spTree>
    <p:extLst>
      <p:ext uri="{BB962C8B-B14F-4D97-AF65-F5344CB8AC3E}">
        <p14:creationId xmlns:p14="http://schemas.microsoft.com/office/powerpoint/2010/main" val="326607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54</a:t>
            </a:fld>
            <a:endParaRPr lang="en-US"/>
          </a:p>
        </p:txBody>
      </p:sp>
      <p:sp>
        <p:nvSpPr>
          <p:cNvPr id="5" name="Content Placeholder 4"/>
          <p:cNvSpPr>
            <a:spLocks noGrp="1"/>
          </p:cNvSpPr>
          <p:nvPr>
            <p:ph idx="13"/>
          </p:nvPr>
        </p:nvSpPr>
        <p:spPr/>
        <p:txBody>
          <a:bodyPr>
            <a:normAutofit lnSpcReduction="10000"/>
          </a:bodyPr>
          <a:lstStyle/>
          <a:p>
            <a:r>
              <a:rPr lang="en-US" dirty="0" smtClean="0"/>
              <a:t>COMPARISON SEGMENTS</a:t>
            </a:r>
            <a:endParaRPr lang="en-US" dirty="0"/>
          </a:p>
        </p:txBody>
      </p:sp>
      <p:pic>
        <p:nvPicPr>
          <p:cNvPr id="6" name="Content Placeholder 5"/>
          <p:cNvPicPr>
            <a:picLocks noGrp="1" noChangeAspect="1"/>
          </p:cNvPicPr>
          <p:nvPr>
            <p:ph idx="1"/>
          </p:nvPr>
        </p:nvPicPr>
        <p:blipFill rotWithShape="1">
          <a:blip r:embed="rId2"/>
          <a:srcRect l="2315" t="26131" r="21142" b="17569"/>
          <a:stretch/>
        </p:blipFill>
        <p:spPr>
          <a:xfrm>
            <a:off x="114300" y="1397000"/>
            <a:ext cx="8969828" cy="3924300"/>
          </a:xfrm>
          <a:ln>
            <a:solidFill>
              <a:schemeClr val="tx1"/>
            </a:solidFill>
          </a:ln>
        </p:spPr>
      </p:pic>
    </p:spTree>
    <p:extLst>
      <p:ext uri="{BB962C8B-B14F-4D97-AF65-F5344CB8AC3E}">
        <p14:creationId xmlns:p14="http://schemas.microsoft.com/office/powerpoint/2010/main" val="236445240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WEM</a:t>
            </a:r>
            <a:endParaRPr lang="en-US" dirty="0"/>
          </a:p>
        </p:txBody>
      </p:sp>
      <p:sp>
        <p:nvSpPr>
          <p:cNvPr id="4" name="Slide Number Placeholder 3"/>
          <p:cNvSpPr>
            <a:spLocks noGrp="1"/>
          </p:cNvSpPr>
          <p:nvPr>
            <p:ph type="sldNum" sz="quarter" idx="12"/>
          </p:nvPr>
        </p:nvSpPr>
        <p:spPr/>
        <p:txBody>
          <a:bodyPr/>
          <a:lstStyle/>
          <a:p>
            <a:fld id="{F4BE9768-D397-1A4D-9421-368F7A5C54F8}" type="slidenum">
              <a:rPr lang="en-US" smtClean="0"/>
              <a:t>55</a:t>
            </a:fld>
            <a:endParaRPr lang="en-US"/>
          </a:p>
        </p:txBody>
      </p:sp>
      <p:sp>
        <p:nvSpPr>
          <p:cNvPr id="5" name="Content Placeholder 4"/>
          <p:cNvSpPr>
            <a:spLocks noGrp="1"/>
          </p:cNvSpPr>
          <p:nvPr>
            <p:ph idx="13"/>
          </p:nvPr>
        </p:nvSpPr>
        <p:spPr/>
        <p:txBody>
          <a:bodyPr>
            <a:normAutofit lnSpcReduction="10000"/>
          </a:bodyPr>
          <a:lstStyle/>
          <a:p>
            <a:r>
              <a:rPr lang="en-US" dirty="0" smtClean="0"/>
              <a:t>CREATING SEGMENTS</a:t>
            </a:r>
            <a:endParaRPr lang="en-US" dirty="0"/>
          </a:p>
        </p:txBody>
      </p:sp>
      <p:pic>
        <p:nvPicPr>
          <p:cNvPr id="7" name="Content Placeholder 6"/>
          <p:cNvPicPr>
            <a:picLocks noGrp="1" noChangeAspect="1"/>
          </p:cNvPicPr>
          <p:nvPr>
            <p:ph idx="1"/>
          </p:nvPr>
        </p:nvPicPr>
        <p:blipFill rotWithShape="1">
          <a:blip r:embed="rId2"/>
          <a:srcRect l="340" t="26262" r="32621" b="27599"/>
          <a:stretch/>
        </p:blipFill>
        <p:spPr>
          <a:xfrm>
            <a:off x="127000" y="1803400"/>
            <a:ext cx="8890000" cy="3844160"/>
          </a:xfrm>
          <a:ln>
            <a:solidFill>
              <a:schemeClr val="tx1"/>
            </a:solidFill>
          </a:ln>
        </p:spPr>
      </p:pic>
    </p:spTree>
    <p:extLst>
      <p:ext uri="{BB962C8B-B14F-4D97-AF65-F5344CB8AC3E}">
        <p14:creationId xmlns:p14="http://schemas.microsoft.com/office/powerpoint/2010/main" val="20966374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AUTOMATING THIS</a:t>
            </a:r>
            <a:endParaRPr lang="en-US" dirty="0"/>
          </a:p>
        </p:txBody>
      </p:sp>
      <p:sp>
        <p:nvSpPr>
          <p:cNvPr id="6" name="Content Placeholder 5"/>
          <p:cNvSpPr>
            <a:spLocks noGrp="1"/>
          </p:cNvSpPr>
          <p:nvPr>
            <p:ph idx="13"/>
          </p:nvPr>
        </p:nvSpPr>
        <p:spPr/>
        <p:txBody>
          <a:bodyPr>
            <a:normAutofit lnSpcReduction="10000"/>
          </a:bodyPr>
          <a:lstStyle/>
          <a:p>
            <a:r>
              <a:rPr lang="en-US" dirty="0" smtClean="0"/>
              <a:t>RECOMMENDER API</a:t>
            </a:r>
            <a:endParaRPr lang="en-US" dirty="0"/>
          </a:p>
        </p:txBody>
      </p:sp>
      <p:sp>
        <p:nvSpPr>
          <p:cNvPr id="9" name="TextBox 8"/>
          <p:cNvSpPr txBox="1"/>
          <p:nvPr/>
        </p:nvSpPr>
        <p:spPr>
          <a:xfrm>
            <a:off x="8923867" y="2700867"/>
            <a:ext cx="184666" cy="369332"/>
          </a:xfrm>
          <a:prstGeom prst="rect">
            <a:avLst/>
          </a:prstGeom>
          <a:noFill/>
        </p:spPr>
        <p:txBody>
          <a:bodyPr wrap="none" rtlCol="0">
            <a:spAutoFit/>
          </a:bodyPr>
          <a:lstStyle/>
          <a:p>
            <a:endParaRPr lang="en-US" dirty="0"/>
          </a:p>
        </p:txBody>
      </p:sp>
      <p:sp>
        <p:nvSpPr>
          <p:cNvPr id="21" name="Content Placeholder 5"/>
          <p:cNvSpPr txBox="1">
            <a:spLocks/>
          </p:cNvSpPr>
          <p:nvPr/>
        </p:nvSpPr>
        <p:spPr>
          <a:xfrm>
            <a:off x="451938" y="1447800"/>
            <a:ext cx="3815262" cy="3067928"/>
          </a:xfrm>
          <a:prstGeom prst="rect">
            <a:avLst/>
          </a:prstGeom>
        </p:spPr>
        <p:txBody>
          <a:bodyPr vert="horz" lIns="91440" tIns="45720" rIns="91440" bIns="45720" rtlCol="0">
            <a:normAutofit/>
          </a:bodyPr>
          <a:lstStyle>
            <a:lvl1pPr marL="342900" indent="-34290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1pPr>
            <a:lvl2pPr marL="742950" indent="-28575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2pPr>
            <a:lvl3pPr marL="1143000" indent="-228600" algn="l" defTabSz="457200" rtl="0" eaLnBrk="1" latinLnBrk="0" hangingPunct="1">
              <a:lnSpc>
                <a:spcPct val="120000"/>
              </a:lnSpc>
              <a:spcBef>
                <a:spcPct val="20000"/>
              </a:spcBef>
              <a:buClr>
                <a:srgbClr val="E31B23"/>
              </a:buClr>
              <a:buFont typeface="Lucida Grande"/>
              <a:buChar char="›"/>
              <a:defRPr sz="1600" kern="1200">
                <a:solidFill>
                  <a:schemeClr val="tx1"/>
                </a:solidFill>
                <a:latin typeface="Helvetica"/>
                <a:ea typeface="+mn-ea"/>
                <a:cs typeface="Helvetica"/>
              </a:defRPr>
            </a:lvl3pPr>
            <a:lvl4pPr marL="1600200" indent="-228600" algn="l" defTabSz="457200" rtl="0" eaLnBrk="1" latinLnBrk="0" hangingPunct="1">
              <a:lnSpc>
                <a:spcPct val="120000"/>
              </a:lnSpc>
              <a:spcBef>
                <a:spcPct val="20000"/>
              </a:spcBef>
              <a:buClr>
                <a:srgbClr val="E31B23"/>
              </a:buClr>
              <a:buFont typeface="Arial"/>
              <a:buChar char="›"/>
              <a:defRPr sz="1600" kern="1200">
                <a:solidFill>
                  <a:schemeClr val="tx1"/>
                </a:solidFill>
                <a:latin typeface="Helvetica"/>
                <a:ea typeface="+mn-ea"/>
                <a:cs typeface="Helvetica"/>
              </a:defRPr>
            </a:lvl4pPr>
            <a:lvl5pPr marL="2057400" indent="-228600" algn="l" defTabSz="457200" rtl="0" eaLnBrk="1" latinLnBrk="0" hangingPunct="1">
              <a:lnSpc>
                <a:spcPct val="120000"/>
              </a:lnSpc>
              <a:spcBef>
                <a:spcPct val="20000"/>
              </a:spcBef>
              <a:buClr>
                <a:srgbClr val="E31B23"/>
              </a:buClr>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t">
              <a:buNone/>
            </a:pPr>
            <a:r>
              <a:rPr lang="en-US" dirty="0" smtClean="0"/>
              <a:t>Recommender </a:t>
            </a:r>
            <a:r>
              <a:rPr lang="en-US" dirty="0"/>
              <a:t>API implements various algorithms to build recommender systems. It provides easy-to-understand, easy-to-use, fully-documented APIs for other Drupal content recommendation modules (See a list below). It also provides a unified approach to configure &amp; execute the recommender algorithms, and to display results to end users.</a:t>
            </a:r>
            <a:endParaRPr lang="en-US" dirty="0" smtClean="0"/>
          </a:p>
        </p:txBody>
      </p:sp>
      <p:pic>
        <p:nvPicPr>
          <p:cNvPr id="24" name="Content Placeholder 23"/>
          <p:cNvPicPr>
            <a:picLocks noGrp="1" noChangeAspect="1"/>
          </p:cNvPicPr>
          <p:nvPr>
            <p:ph idx="1"/>
          </p:nvPr>
        </p:nvPicPr>
        <p:blipFill rotWithShape="1">
          <a:blip r:embed="rId2"/>
          <a:srcRect l="-64" t="253" b="-636"/>
          <a:stretch/>
        </p:blipFill>
        <p:spPr>
          <a:xfrm>
            <a:off x="4521200" y="886006"/>
            <a:ext cx="4165600" cy="3629722"/>
          </a:xfrm>
        </p:spPr>
      </p:pic>
    </p:spTree>
    <p:extLst>
      <p:ext uri="{BB962C8B-B14F-4D97-AF65-F5344CB8AC3E}">
        <p14:creationId xmlns:p14="http://schemas.microsoft.com/office/powerpoint/2010/main" val="3626263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AUTOMATING THIS</a:t>
            </a:r>
            <a:endParaRPr lang="en-US" dirty="0"/>
          </a:p>
        </p:txBody>
      </p:sp>
      <p:sp>
        <p:nvSpPr>
          <p:cNvPr id="3" name="Content Placeholder 2"/>
          <p:cNvSpPr>
            <a:spLocks noGrp="1"/>
          </p:cNvSpPr>
          <p:nvPr>
            <p:ph idx="1"/>
          </p:nvPr>
        </p:nvSpPr>
        <p:spPr>
          <a:xfrm>
            <a:off x="457200" y="1638300"/>
            <a:ext cx="8229600" cy="4186183"/>
          </a:xfrm>
        </p:spPr>
        <p:txBody>
          <a:bodyPr/>
          <a:lstStyle/>
          <a:p>
            <a:r>
              <a:rPr lang="en-US" b="1" dirty="0"/>
              <a:t>Browsing History Recommender</a:t>
            </a:r>
            <a:r>
              <a:rPr lang="en-US" dirty="0"/>
              <a:t>: "Users who browsed this node also browsed"; personalized node recommendation based on users' browsing history.</a:t>
            </a:r>
          </a:p>
          <a:p>
            <a:r>
              <a:rPr lang="en-US" b="1" dirty="0"/>
              <a:t>Commerce Recommender</a:t>
            </a:r>
            <a:r>
              <a:rPr lang="en-US" dirty="0"/>
              <a:t>: Personalized products recommendations based on customers purchasing history.</a:t>
            </a:r>
          </a:p>
          <a:p>
            <a:r>
              <a:rPr lang="en-US" b="1" dirty="0"/>
              <a:t>OG Similar groups module</a:t>
            </a:r>
            <a:r>
              <a:rPr lang="en-US" dirty="0"/>
              <a:t>: "Users who joined this group also joined"</a:t>
            </a:r>
          </a:p>
          <a:p>
            <a:r>
              <a:rPr lang="en-US" b="1" dirty="0" err="1"/>
              <a:t>Ubercart</a:t>
            </a:r>
            <a:r>
              <a:rPr lang="en-US" b="1" dirty="0"/>
              <a:t> Products Recommender</a:t>
            </a:r>
            <a:r>
              <a:rPr lang="en-US" dirty="0"/>
              <a:t>: "Customers who ordered this also ordered" and personalized recommendation "Recommended for you"</a:t>
            </a:r>
          </a:p>
          <a:p>
            <a:r>
              <a:rPr lang="en-US" b="1" dirty="0" err="1"/>
              <a:t>Fivestar</a:t>
            </a:r>
            <a:r>
              <a:rPr lang="en-US" b="1" dirty="0"/>
              <a:t> Recommender</a:t>
            </a:r>
            <a:r>
              <a:rPr lang="en-US" dirty="0"/>
              <a:t>: User-to-user and Item-to-item (used in </a:t>
            </a:r>
            <a:r>
              <a:rPr lang="en-US" dirty="0" err="1"/>
              <a:t>Amazon.com</a:t>
            </a:r>
            <a:r>
              <a:rPr lang="en-US" dirty="0"/>
              <a:t>) recommendations for </a:t>
            </a:r>
            <a:r>
              <a:rPr lang="en-US" dirty="0" err="1"/>
              <a:t>Fivestar</a:t>
            </a:r>
            <a:r>
              <a:rPr lang="en-US" dirty="0"/>
              <a:t> module.</a:t>
            </a:r>
          </a:p>
          <a:p>
            <a:r>
              <a:rPr lang="en-US" b="1" dirty="0"/>
              <a:t>Points Voting Recommender</a:t>
            </a:r>
            <a:r>
              <a:rPr lang="en-US" dirty="0"/>
              <a:t>: User-to-user and Item-to-item (used in </a:t>
            </a:r>
            <a:r>
              <a:rPr lang="en-US" dirty="0" err="1"/>
              <a:t>Amazon.com</a:t>
            </a:r>
            <a:r>
              <a:rPr lang="en-US" dirty="0"/>
              <a:t>) recommendations for Up/Down and Plus 1 modules.</a:t>
            </a:r>
          </a:p>
          <a:p>
            <a:r>
              <a:rPr lang="en-US" b="1" dirty="0"/>
              <a:t>Flag Recommender</a:t>
            </a:r>
            <a:r>
              <a:rPr lang="en-US" dirty="0"/>
              <a:t>: Recommender for the Flag module.</a:t>
            </a:r>
          </a:p>
        </p:txBody>
      </p:sp>
      <p:sp>
        <p:nvSpPr>
          <p:cNvPr id="4" name="Slide Number Placeholder 3"/>
          <p:cNvSpPr>
            <a:spLocks noGrp="1"/>
          </p:cNvSpPr>
          <p:nvPr>
            <p:ph type="sldNum" sz="quarter" idx="12"/>
          </p:nvPr>
        </p:nvSpPr>
        <p:spPr/>
        <p:txBody>
          <a:bodyPr/>
          <a:lstStyle/>
          <a:p>
            <a:fld id="{F4BE9768-D397-1A4D-9421-368F7A5C54F8}" type="slidenum">
              <a:rPr lang="en-US" smtClean="0"/>
              <a:t>57</a:t>
            </a:fld>
            <a:endParaRPr lang="en-US"/>
          </a:p>
        </p:txBody>
      </p:sp>
      <p:sp>
        <p:nvSpPr>
          <p:cNvPr id="5" name="Content Placeholder 4"/>
          <p:cNvSpPr>
            <a:spLocks noGrp="1"/>
          </p:cNvSpPr>
          <p:nvPr>
            <p:ph idx="13"/>
          </p:nvPr>
        </p:nvSpPr>
        <p:spPr>
          <a:xfrm>
            <a:off x="451938" y="870418"/>
            <a:ext cx="7155362" cy="767882"/>
          </a:xfrm>
        </p:spPr>
        <p:txBody>
          <a:bodyPr>
            <a:normAutofit/>
          </a:bodyPr>
          <a:lstStyle/>
          <a:p>
            <a:r>
              <a:rPr lang="en-US" dirty="0" smtClean="0"/>
              <a:t>Recommender API can take your viewers behavior to recommend additional content</a:t>
            </a:r>
            <a:endParaRPr lang="en-US" dirty="0"/>
          </a:p>
        </p:txBody>
      </p:sp>
    </p:spTree>
    <p:extLst>
      <p:ext uri="{BB962C8B-B14F-4D97-AF65-F5344CB8AC3E}">
        <p14:creationId xmlns:p14="http://schemas.microsoft.com/office/powerpoint/2010/main" val="38578041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72" y="432458"/>
            <a:ext cx="7772400" cy="961367"/>
          </a:xfrm>
        </p:spPr>
        <p:txBody>
          <a:bodyPr/>
          <a:lstStyle/>
          <a:p>
            <a:r>
              <a:rPr lang="en-US" dirty="0" smtClean="0">
                <a:latin typeface="Knockout 49 Liteweight"/>
                <a:cs typeface="Knockout 49 Liteweight"/>
              </a:rPr>
              <a:t>THANK YOU</a:t>
            </a:r>
            <a:endParaRPr lang="en-US" dirty="0">
              <a:solidFill>
                <a:schemeClr val="tx1"/>
              </a:solidFill>
              <a:latin typeface="Knockout 49 Liteweight"/>
              <a:cs typeface="Knockout 49 Liteweight"/>
            </a:endParaRPr>
          </a:p>
        </p:txBody>
      </p:sp>
      <p:sp>
        <p:nvSpPr>
          <p:cNvPr id="9" name="Subtitle 8"/>
          <p:cNvSpPr>
            <a:spLocks noGrp="1"/>
          </p:cNvSpPr>
          <p:nvPr>
            <p:ph type="subTitle" idx="1"/>
          </p:nvPr>
        </p:nvSpPr>
        <p:spPr>
          <a:xfrm>
            <a:off x="4975433" y="563029"/>
            <a:ext cx="7772427" cy="1661591"/>
          </a:xfrm>
        </p:spPr>
        <p:txBody>
          <a:bodyPr>
            <a:normAutofit/>
          </a:bodyPr>
          <a:lstStyle/>
          <a:p>
            <a:r>
              <a:rPr lang="en-US" dirty="0" smtClean="0">
                <a:solidFill>
                  <a:schemeClr val="bg1"/>
                </a:solidFill>
              </a:rPr>
              <a:t>Jason Yarrington</a:t>
            </a:r>
          </a:p>
          <a:p>
            <a:r>
              <a:rPr lang="en-US" dirty="0" smtClean="0">
                <a:solidFill>
                  <a:schemeClr val="bg1"/>
                </a:solidFill>
              </a:rPr>
              <a:t>@</a:t>
            </a:r>
            <a:r>
              <a:rPr lang="en-US" dirty="0" err="1" smtClean="0">
                <a:solidFill>
                  <a:schemeClr val="bg1"/>
                </a:solidFill>
              </a:rPr>
              <a:t>jasonyarrington</a:t>
            </a:r>
            <a:endParaRPr lang="en-US" dirty="0" smtClean="0">
              <a:solidFill>
                <a:schemeClr val="bg1"/>
              </a:solidFill>
            </a:endParaRPr>
          </a:p>
          <a:p>
            <a:r>
              <a:rPr lang="en-US" dirty="0" err="1" smtClean="0">
                <a:solidFill>
                  <a:schemeClr val="bg1"/>
                </a:solidFill>
              </a:rPr>
              <a:t>jyarrington@digitalbungalow.com</a:t>
            </a:r>
            <a:endParaRPr lang="en-US" dirty="0">
              <a:solidFill>
                <a:schemeClr val="bg1"/>
              </a:solidFill>
            </a:endParaRPr>
          </a:p>
        </p:txBody>
      </p:sp>
      <p:sp>
        <p:nvSpPr>
          <p:cNvPr id="3" name="Slide Number Placeholder 2"/>
          <p:cNvSpPr>
            <a:spLocks noGrp="1"/>
          </p:cNvSpPr>
          <p:nvPr>
            <p:ph type="sldNum" sz="quarter" idx="4294967295"/>
          </p:nvPr>
        </p:nvSpPr>
        <p:spPr>
          <a:xfrm>
            <a:off x="7010400" y="338138"/>
            <a:ext cx="2133600" cy="365125"/>
          </a:xfrm>
        </p:spPr>
        <p:txBody>
          <a:bodyPr/>
          <a:lstStyle/>
          <a:p>
            <a:fld id="{F4BE9768-D397-1A4D-9421-368F7A5C54F8}" type="slidenum">
              <a:rPr lang="en-US" smtClean="0"/>
              <a:t>58</a:t>
            </a:fld>
            <a:endParaRPr lang="en-US"/>
          </a:p>
        </p:txBody>
      </p:sp>
      <p:pic>
        <p:nvPicPr>
          <p:cNvPr id="4" name="Picture 3"/>
          <p:cNvPicPr>
            <a:picLocks noChangeAspect="1"/>
          </p:cNvPicPr>
          <p:nvPr/>
        </p:nvPicPr>
        <p:blipFill rotWithShape="1">
          <a:blip r:embed="rId3"/>
          <a:srcRect l="-32" t="-1" r="161" b="10495"/>
          <a:stretch/>
        </p:blipFill>
        <p:spPr>
          <a:xfrm>
            <a:off x="685772" y="2618170"/>
            <a:ext cx="4622828" cy="3461880"/>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07100" y="2654594"/>
            <a:ext cx="2854547" cy="342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5309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4294967295"/>
          </p:nvPr>
        </p:nvSpPr>
        <p:spPr>
          <a:xfrm>
            <a:off x="7010400" y="338138"/>
            <a:ext cx="2133600" cy="365125"/>
          </a:xfrm>
          <a:prstGeom prst="rect">
            <a:avLst/>
          </a:prstGeom>
        </p:spPr>
        <p:txBody>
          <a:bodyPr/>
          <a:lstStyle/>
          <a:p>
            <a:fld id="{0E7152F9-B94D-4045-8F96-D3191BE6DF7A}" type="slidenum">
              <a:rPr lang="en-US" sz="800" smtClean="0">
                <a:latin typeface="Helvetica"/>
                <a:cs typeface="Helvetica"/>
              </a:rPr>
              <a:t>6</a:t>
            </a:fld>
            <a:endParaRPr lang="en-US" sz="800" dirty="0">
              <a:latin typeface="Helvetica"/>
              <a:cs typeface="Helvetica"/>
            </a:endParaRPr>
          </a:p>
        </p:txBody>
      </p:sp>
      <p:sp>
        <p:nvSpPr>
          <p:cNvPr id="11" name="Title 1"/>
          <p:cNvSpPr txBox="1">
            <a:spLocks/>
          </p:cNvSpPr>
          <p:nvPr/>
        </p:nvSpPr>
        <p:spPr>
          <a:xfrm>
            <a:off x="457200" y="274638"/>
            <a:ext cx="8229600" cy="4026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cap="all" dirty="0" smtClean="0">
                <a:solidFill>
                  <a:srgbClr val="E31B23"/>
                </a:solidFill>
                <a:latin typeface="Knockout 49 Liteweight"/>
                <a:cs typeface="Knockout 49 Liteweight"/>
              </a:rPr>
              <a:t>ENGAGING CONTENT </a:t>
            </a:r>
            <a:r>
              <a:rPr lang="en-US" sz="2000" cap="all" dirty="0" smtClean="0">
                <a:latin typeface="Knockout 49 Liteweight"/>
                <a:cs typeface="Knockout 49 Liteweight"/>
              </a:rPr>
              <a:t>THE PROBLEM</a:t>
            </a:r>
            <a:endParaRPr lang="en-US" sz="2000" cap="all" dirty="0">
              <a:latin typeface="Knockout 49 Liteweight"/>
              <a:cs typeface="Knockout 49 Liteweight"/>
            </a:endParaRPr>
          </a:p>
        </p:txBody>
      </p:sp>
      <p:cxnSp>
        <p:nvCxnSpPr>
          <p:cNvPr id="13" name="Straight Connector 12"/>
          <p:cNvCxnSpPr/>
          <p:nvPr/>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txBox="1">
            <a:spLocks/>
          </p:cNvSpPr>
          <p:nvPr/>
        </p:nvSpPr>
        <p:spPr>
          <a:xfrm>
            <a:off x="550332" y="967678"/>
            <a:ext cx="8136467" cy="503559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68300" lvl="2" indent="-368300" algn="l" fontAlgn="base">
              <a:spcBef>
                <a:spcPts val="0"/>
              </a:spcBef>
              <a:spcAft>
                <a:spcPts val="1200"/>
              </a:spcAft>
              <a:buClr>
                <a:srgbClr val="B71600"/>
              </a:buClr>
              <a:buSzPct val="75000"/>
              <a:buFont typeface="Lucida Grande" charset="0"/>
              <a:buChar char="»"/>
            </a:pPr>
            <a:r>
              <a:rPr lang="en-US" sz="2000" dirty="0">
                <a:solidFill>
                  <a:schemeClr val="tx1"/>
                </a:solidFill>
                <a:latin typeface="Helvetica"/>
                <a:cs typeface="Helvetica"/>
              </a:rPr>
              <a:t>When looking at site traffic, most analytics are done in aggregate.  The aggregate results show us how the “Average User” engages with the site. </a:t>
            </a:r>
            <a:endParaRPr lang="en-US" sz="2000" dirty="0" smtClean="0">
              <a:solidFill>
                <a:schemeClr val="tx1"/>
              </a:solidFill>
              <a:latin typeface="Helvetica"/>
              <a:cs typeface="Helvetica"/>
            </a:endParaRPr>
          </a:p>
          <a:p>
            <a:pPr marL="368300" lvl="2" indent="-368300" algn="l" fontAlgn="base">
              <a:spcBef>
                <a:spcPts val="0"/>
              </a:spcBef>
              <a:spcAft>
                <a:spcPts val="1200"/>
              </a:spcAft>
              <a:buClr>
                <a:srgbClr val="B71600"/>
              </a:buClr>
              <a:buSzPct val="75000"/>
              <a:buFont typeface="Lucida Grande" charset="0"/>
              <a:buChar char="»"/>
            </a:pPr>
            <a:r>
              <a:rPr lang="en-US" sz="2000" dirty="0" smtClean="0">
                <a:solidFill>
                  <a:schemeClr val="tx1"/>
                </a:solidFill>
                <a:latin typeface="Helvetica"/>
                <a:cs typeface="Helvetica"/>
              </a:rPr>
              <a:t>However</a:t>
            </a:r>
            <a:r>
              <a:rPr lang="en-US" sz="2000" dirty="0">
                <a:solidFill>
                  <a:schemeClr val="tx1"/>
                </a:solidFill>
                <a:latin typeface="Helvetica"/>
                <a:cs typeface="Helvetica"/>
              </a:rPr>
              <a:t>, understanding analytics and content needs in aggregate is no more useful then utilizing the average temperature for a year in deciding what clothes to wear on a given day. </a:t>
            </a:r>
            <a:endParaRPr lang="en-US" sz="2000" dirty="0" smtClean="0">
              <a:solidFill>
                <a:schemeClr val="tx1"/>
              </a:solidFill>
              <a:latin typeface="Helvetica"/>
              <a:cs typeface="Helvetica"/>
            </a:endParaRPr>
          </a:p>
          <a:p>
            <a:pPr marL="368300" lvl="2" indent="-368300" algn="l" fontAlgn="base">
              <a:spcBef>
                <a:spcPts val="0"/>
              </a:spcBef>
              <a:spcAft>
                <a:spcPts val="1200"/>
              </a:spcAft>
              <a:buClr>
                <a:srgbClr val="B71600"/>
              </a:buClr>
              <a:buSzPct val="75000"/>
              <a:buFont typeface="Lucida Grande" charset="0"/>
              <a:buChar char="»"/>
            </a:pPr>
            <a:r>
              <a:rPr lang="en-US" sz="2000" dirty="0" smtClean="0">
                <a:solidFill>
                  <a:schemeClr val="tx1"/>
                </a:solidFill>
                <a:latin typeface="Helvetica"/>
                <a:cs typeface="Helvetica"/>
              </a:rPr>
              <a:t>As a result, most websites don’t feel very smart to the user.</a:t>
            </a:r>
          </a:p>
          <a:p>
            <a:pPr marL="368300" lvl="2" indent="-368300" algn="l" fontAlgn="base">
              <a:spcBef>
                <a:spcPts val="0"/>
              </a:spcBef>
              <a:spcAft>
                <a:spcPts val="1200"/>
              </a:spcAft>
              <a:buClr>
                <a:srgbClr val="B71600"/>
              </a:buClr>
              <a:buSzPct val="75000"/>
              <a:buFont typeface="Lucida Grande" charset="0"/>
              <a:buChar char="»"/>
            </a:pPr>
            <a:endParaRPr lang="en-US" sz="2000" dirty="0">
              <a:solidFill>
                <a:schemeClr val="tx1"/>
              </a:solidFill>
            </a:endParaRPr>
          </a:p>
          <a:p>
            <a:r>
              <a:rPr lang="en-US" sz="2000" dirty="0">
                <a:solidFill>
                  <a:schemeClr val="tx1"/>
                </a:solidFill>
              </a:rPr>
              <a:t> </a:t>
            </a:r>
          </a:p>
          <a:p>
            <a:pPr marL="368300" lvl="2" indent="-368300" algn="l" fontAlgn="base">
              <a:spcBef>
                <a:spcPts val="0"/>
              </a:spcBef>
              <a:spcAft>
                <a:spcPts val="1200"/>
              </a:spcAft>
              <a:buClr>
                <a:srgbClr val="B71600"/>
              </a:buClr>
              <a:buSzPct val="75000"/>
              <a:buFont typeface="Lucida Grande" charset="0"/>
              <a:buChar char="»"/>
            </a:pPr>
            <a:endParaRPr lang="en-US" sz="2000" dirty="0">
              <a:solidFill>
                <a:schemeClr val="tx1"/>
              </a:solidFill>
            </a:endParaRPr>
          </a:p>
          <a:p>
            <a:pPr marL="368300" lvl="2" indent="-368300" algn="l" fontAlgn="base">
              <a:spcBef>
                <a:spcPts val="0"/>
              </a:spcBef>
              <a:spcAft>
                <a:spcPts val="1200"/>
              </a:spcAft>
              <a:buClr>
                <a:srgbClr val="B71600"/>
              </a:buClr>
              <a:buSzPct val="75000"/>
              <a:buFont typeface="Lucida Grande" charset="0"/>
              <a:buChar char="»"/>
            </a:pPr>
            <a:endParaRPr lang="en-US" sz="2000" dirty="0">
              <a:solidFill>
                <a:schemeClr val="tx1"/>
              </a:solidFill>
            </a:endParaRPr>
          </a:p>
        </p:txBody>
      </p:sp>
      <p:pic>
        <p:nvPicPr>
          <p:cNvPr id="9" name="Picture 8"/>
          <p:cNvPicPr>
            <a:picLocks noChangeAspect="1"/>
          </p:cNvPicPr>
          <p:nvPr/>
        </p:nvPicPr>
        <p:blipFill rotWithShape="1">
          <a:blip r:embed="rId2"/>
          <a:srcRect l="-1" t="4775" r="257" b="13725"/>
          <a:stretch/>
        </p:blipFill>
        <p:spPr>
          <a:xfrm>
            <a:off x="0" y="3162300"/>
            <a:ext cx="9144000" cy="3035300"/>
          </a:xfrm>
          <a:prstGeom prst="rect">
            <a:avLst/>
          </a:prstGeom>
        </p:spPr>
      </p:pic>
    </p:spTree>
    <p:extLst>
      <p:ext uri="{BB962C8B-B14F-4D97-AF65-F5344CB8AC3E}">
        <p14:creationId xmlns:p14="http://schemas.microsoft.com/office/powerpoint/2010/main" val="887551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Knockout 49 Liteweight"/>
                <a:cs typeface="Knockout 49 Liteweight"/>
              </a:rPr>
              <a:t>CONTENT PERSONALIZATION</a:t>
            </a:r>
            <a:endParaRPr lang="en-US" dirty="0">
              <a:solidFill>
                <a:schemeClr val="tx1"/>
              </a:solidFill>
              <a:latin typeface="Knockout 49 Liteweight"/>
              <a:cs typeface="Knockout 49 Liteweight"/>
            </a:endParaRPr>
          </a:p>
        </p:txBody>
      </p:sp>
      <p:sp>
        <p:nvSpPr>
          <p:cNvPr id="7" name="Rectangle 2"/>
          <p:cNvSpPr txBox="1">
            <a:spLocks noChangeArrowheads="1"/>
          </p:cNvSpPr>
          <p:nvPr/>
        </p:nvSpPr>
        <p:spPr bwMode="auto">
          <a:xfrm>
            <a:off x="455414" y="1071563"/>
            <a:ext cx="8233172" cy="5079855"/>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368300" indent="-368300" algn="l" rtl="0" fontAlgn="base">
              <a:spcBef>
                <a:spcPts val="800"/>
              </a:spcBef>
              <a:spcAft>
                <a:spcPct val="0"/>
              </a:spcAft>
              <a:buClr>
                <a:srgbClr val="B71600"/>
              </a:buClr>
              <a:buSzPct val="75000"/>
              <a:buFont typeface="Lucida Grande" charset="0"/>
              <a:buChar char="»"/>
              <a:defRPr sz="3000" b="0" i="0">
                <a:solidFill>
                  <a:srgbClr val="000000"/>
                </a:solidFill>
                <a:latin typeface="Helvetica Light"/>
                <a:ea typeface="+mn-ea"/>
                <a:cs typeface="Helvetica Light"/>
                <a:sym typeface="Lucida Grande" charset="0"/>
              </a:defRPr>
            </a:lvl1pPr>
            <a:lvl2pPr marL="368300" indent="-368300" algn="l" rtl="0" fontAlgn="base">
              <a:spcBef>
                <a:spcPts val="800"/>
              </a:spcBef>
              <a:spcAft>
                <a:spcPct val="0"/>
              </a:spcAft>
              <a:buClr>
                <a:srgbClr val="B71600"/>
              </a:buClr>
              <a:buSzPct val="75000"/>
              <a:buFont typeface="Lucida Grande" charset="0"/>
              <a:defRPr sz="3000" b="0" i="0">
                <a:solidFill>
                  <a:srgbClr val="626365"/>
                </a:solidFill>
                <a:latin typeface="Helvetica Light"/>
                <a:ea typeface="+mn-ea"/>
                <a:cs typeface="Helvetica Light"/>
                <a:sym typeface="Lucida Grande" charset="0"/>
              </a:defRPr>
            </a:lvl2pPr>
            <a:lvl3pPr marL="368300" indent="-368300" algn="l" rtl="0" fontAlgn="base">
              <a:spcBef>
                <a:spcPts val="800"/>
              </a:spcBef>
              <a:spcAft>
                <a:spcPct val="0"/>
              </a:spcAft>
              <a:buClr>
                <a:srgbClr val="B71600"/>
              </a:buClr>
              <a:buSzPct val="75000"/>
              <a:buFont typeface="Lucida Grande" charset="0"/>
              <a:defRPr sz="3000" b="0" i="0">
                <a:solidFill>
                  <a:srgbClr val="626365"/>
                </a:solidFill>
                <a:latin typeface="Helvetica Light"/>
                <a:ea typeface="+mn-ea"/>
                <a:cs typeface="Helvetica Light"/>
                <a:sym typeface="Lucida Grande" charset="0"/>
              </a:defRPr>
            </a:lvl3pPr>
            <a:lvl4pPr marL="368300" indent="-368300" algn="l" rtl="0" fontAlgn="base">
              <a:spcBef>
                <a:spcPts val="800"/>
              </a:spcBef>
              <a:spcAft>
                <a:spcPct val="0"/>
              </a:spcAft>
              <a:buClr>
                <a:srgbClr val="B71600"/>
              </a:buClr>
              <a:buSzPct val="75000"/>
              <a:buFont typeface="Lucida Grande" charset="0"/>
              <a:defRPr sz="3000" b="0" i="0">
                <a:solidFill>
                  <a:srgbClr val="626365"/>
                </a:solidFill>
                <a:latin typeface="Helvetica Light"/>
                <a:ea typeface="+mn-ea"/>
                <a:cs typeface="Helvetica Light"/>
                <a:sym typeface="Lucida Grande" charset="0"/>
              </a:defRPr>
            </a:lvl4pPr>
            <a:lvl5pPr marL="368300" indent="-368300" algn="l" rtl="0" fontAlgn="base">
              <a:spcBef>
                <a:spcPts val="800"/>
              </a:spcBef>
              <a:spcAft>
                <a:spcPct val="0"/>
              </a:spcAft>
              <a:buClr>
                <a:srgbClr val="B71600"/>
              </a:buClr>
              <a:buSzPct val="75000"/>
              <a:buFont typeface="Lucida Grande" charset="0"/>
              <a:defRPr sz="3000" b="0" i="0">
                <a:solidFill>
                  <a:srgbClr val="626365"/>
                </a:solidFill>
                <a:latin typeface="Helvetica Light"/>
                <a:ea typeface="+mn-ea"/>
                <a:cs typeface="Helvetica Light"/>
                <a:sym typeface="Lucida Grande" charset="0"/>
              </a:defRPr>
            </a:lvl5pPr>
            <a:lvl6pPr marL="825500" indent="-368300" algn="l" rtl="0" fontAlgn="base">
              <a:spcBef>
                <a:spcPts val="800"/>
              </a:spcBef>
              <a:spcAft>
                <a:spcPct val="0"/>
              </a:spcAft>
              <a:buClr>
                <a:srgbClr val="83A646"/>
              </a:buClr>
              <a:buSzPct val="75000"/>
              <a:buFont typeface="Lucida Grande" charset="0"/>
              <a:defRPr sz="3000">
                <a:solidFill>
                  <a:srgbClr val="626365"/>
                </a:solidFill>
                <a:latin typeface="+mn-lt"/>
                <a:ea typeface="+mn-ea"/>
                <a:cs typeface="+mn-cs"/>
                <a:sym typeface="Lucida Grande" charset="0"/>
              </a:defRPr>
            </a:lvl6pPr>
            <a:lvl7pPr marL="1282700" indent="-368300" algn="l" rtl="0" fontAlgn="base">
              <a:spcBef>
                <a:spcPts val="800"/>
              </a:spcBef>
              <a:spcAft>
                <a:spcPct val="0"/>
              </a:spcAft>
              <a:buClr>
                <a:srgbClr val="83A646"/>
              </a:buClr>
              <a:buSzPct val="75000"/>
              <a:buFont typeface="Lucida Grande" charset="0"/>
              <a:defRPr sz="3000">
                <a:solidFill>
                  <a:srgbClr val="626365"/>
                </a:solidFill>
                <a:latin typeface="+mn-lt"/>
                <a:ea typeface="+mn-ea"/>
                <a:cs typeface="+mn-cs"/>
                <a:sym typeface="Lucida Grande" charset="0"/>
              </a:defRPr>
            </a:lvl7pPr>
            <a:lvl8pPr marL="1739900" indent="-368300" algn="l" rtl="0" fontAlgn="base">
              <a:spcBef>
                <a:spcPts val="800"/>
              </a:spcBef>
              <a:spcAft>
                <a:spcPct val="0"/>
              </a:spcAft>
              <a:buClr>
                <a:srgbClr val="83A646"/>
              </a:buClr>
              <a:buSzPct val="75000"/>
              <a:buFont typeface="Lucida Grande" charset="0"/>
              <a:defRPr sz="3000">
                <a:solidFill>
                  <a:srgbClr val="626365"/>
                </a:solidFill>
                <a:latin typeface="+mn-lt"/>
                <a:ea typeface="+mn-ea"/>
                <a:cs typeface="+mn-cs"/>
                <a:sym typeface="Lucida Grande" charset="0"/>
              </a:defRPr>
            </a:lvl8pPr>
            <a:lvl9pPr marL="2197100" indent="-368300" algn="l" rtl="0" fontAlgn="base">
              <a:spcBef>
                <a:spcPts val="800"/>
              </a:spcBef>
              <a:spcAft>
                <a:spcPct val="0"/>
              </a:spcAft>
              <a:buClr>
                <a:srgbClr val="83A646"/>
              </a:buClr>
              <a:buSzPct val="75000"/>
              <a:buFont typeface="Lucida Grande" charset="0"/>
              <a:defRPr sz="3000">
                <a:solidFill>
                  <a:srgbClr val="626365"/>
                </a:solidFill>
                <a:latin typeface="+mn-lt"/>
                <a:ea typeface="+mn-ea"/>
                <a:cs typeface="+mn-cs"/>
                <a:sym typeface="Lucida Grande" charset="0"/>
              </a:defRPr>
            </a:lvl9pPr>
          </a:lstStyle>
          <a:p>
            <a:pPr marL="0" lvl="4" indent="0"/>
            <a:r>
              <a:rPr lang="en-US" sz="1600" dirty="0" smtClean="0">
                <a:solidFill>
                  <a:schemeClr val="tx1"/>
                </a:solidFill>
                <a:latin typeface="Helvetica Neue Light"/>
                <a:cs typeface="Helvetica Neue Light"/>
              </a:rPr>
              <a:t>The </a:t>
            </a:r>
            <a:r>
              <a:rPr lang="en-US" sz="1600" dirty="0" err="1" smtClean="0">
                <a:solidFill>
                  <a:schemeClr val="tx1"/>
                </a:solidFill>
                <a:latin typeface="Helvetica Neue Light"/>
                <a:cs typeface="Helvetica Neue Light"/>
              </a:rPr>
              <a:t>Wor</a:t>
            </a:r>
            <a:endParaRPr lang="en-US" sz="1600" dirty="0" smtClean="0">
              <a:solidFill>
                <a:schemeClr val="tx1"/>
              </a:solidFill>
              <a:latin typeface="Helvetica Neue Light"/>
              <a:cs typeface="Helvetica Neue Light"/>
            </a:endParaRPr>
          </a:p>
          <a:p>
            <a:pPr marL="742950" lvl="5" indent="-285750">
              <a:buClr>
                <a:srgbClr val="FF0000"/>
              </a:buClr>
              <a:buFont typeface="Lucida Grande"/>
              <a:buChar char="»"/>
            </a:pPr>
            <a:endParaRPr lang="en-US" sz="1600" dirty="0" smtClean="0">
              <a:solidFill>
                <a:schemeClr val="tx1"/>
              </a:solidFill>
              <a:latin typeface="Helvetica Neue Light"/>
              <a:cs typeface="Helvetica Neue Light"/>
            </a:endParaRPr>
          </a:p>
          <a:p>
            <a:pPr marL="0" lvl="4" indent="0"/>
            <a:endParaRPr lang="en-US" sz="1600" dirty="0">
              <a:solidFill>
                <a:schemeClr val="tx1"/>
              </a:solidFill>
              <a:latin typeface="Helvetica Neue Light"/>
              <a:cs typeface="Helvetica Neue Light"/>
            </a:endParaRPr>
          </a:p>
          <a:p>
            <a:pPr marL="0" lvl="4" indent="0"/>
            <a:r>
              <a:rPr lang="en-US" sz="1600" dirty="0" smtClean="0">
                <a:solidFill>
                  <a:schemeClr val="tx1"/>
                </a:solidFill>
                <a:latin typeface="Helvetica Neue Light"/>
                <a:cs typeface="Helvetica Neue Light"/>
              </a:rPr>
              <a:t> </a:t>
            </a:r>
          </a:p>
        </p:txBody>
      </p:sp>
      <p:sp>
        <p:nvSpPr>
          <p:cNvPr id="3" name="Slide Number Placeholder 2"/>
          <p:cNvSpPr>
            <a:spLocks noGrp="1"/>
          </p:cNvSpPr>
          <p:nvPr>
            <p:ph type="sldNum" sz="quarter" idx="12"/>
          </p:nvPr>
        </p:nvSpPr>
        <p:spPr/>
        <p:txBody>
          <a:bodyPr/>
          <a:lstStyle/>
          <a:p>
            <a:fld id="{F4BE9768-D397-1A4D-9421-368F7A5C54F8}" type="slidenum">
              <a:rPr lang="en-US" smtClean="0"/>
              <a:t>7</a:t>
            </a:fld>
            <a:endParaRPr lang="en-US"/>
          </a:p>
        </p:txBody>
      </p:sp>
      <p:pic>
        <p:nvPicPr>
          <p:cNvPr id="4" name="Picture 3"/>
          <p:cNvPicPr>
            <a:picLocks noChangeAspect="1"/>
          </p:cNvPicPr>
          <p:nvPr/>
        </p:nvPicPr>
        <p:blipFill rotWithShape="1">
          <a:blip r:embed="rId3"/>
          <a:srcRect l="-32" t="-1" r="161" b="10495"/>
          <a:stretch/>
        </p:blipFill>
        <p:spPr>
          <a:xfrm>
            <a:off x="-13844" y="0"/>
            <a:ext cx="9157844" cy="6858000"/>
          </a:xfrm>
          <a:prstGeom prst="rect">
            <a:avLst/>
          </a:prstGeom>
        </p:spPr>
      </p:pic>
    </p:spTree>
    <p:extLst>
      <p:ext uri="{BB962C8B-B14F-4D97-AF65-F5344CB8AC3E}">
        <p14:creationId xmlns:p14="http://schemas.microsoft.com/office/powerpoint/2010/main" val="1727621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ENGAGING CONTENT </a:t>
            </a:r>
            <a:r>
              <a:rPr lang="en-US" dirty="0" smtClean="0">
                <a:solidFill>
                  <a:srgbClr val="000000"/>
                </a:solidFill>
              </a:rPr>
              <a:t>TARGETTED CONTENT</a:t>
            </a:r>
            <a:endParaRPr lang="en-US" dirty="0">
              <a:solidFill>
                <a:srgbClr val="000000"/>
              </a:solidFill>
            </a:endParaRPr>
          </a:p>
        </p:txBody>
      </p:sp>
      <p:sp>
        <p:nvSpPr>
          <p:cNvPr id="5" name="Content Placeholder 4"/>
          <p:cNvSpPr>
            <a:spLocks noGrp="1"/>
          </p:cNvSpPr>
          <p:nvPr>
            <p:ph idx="1"/>
          </p:nvPr>
        </p:nvSpPr>
        <p:spPr/>
        <p:txBody>
          <a:bodyPr/>
          <a:lstStyle/>
          <a:p>
            <a:r>
              <a:rPr lang="en-US" sz="1800" dirty="0" smtClean="0"/>
              <a:t>The products we sell are designed for specific people</a:t>
            </a:r>
          </a:p>
          <a:p>
            <a:pPr lvl="1"/>
            <a:r>
              <a:rPr lang="en-US" sz="1800" dirty="0" smtClean="0"/>
              <a:t>Clothes for men, women, infants, children</a:t>
            </a:r>
          </a:p>
          <a:p>
            <a:pPr lvl="1"/>
            <a:r>
              <a:rPr lang="en-US" sz="1800" dirty="0" smtClean="0"/>
              <a:t>Cars for environmentally conscious, trucks for middle age tech executives that wish they spent more time outdoors</a:t>
            </a:r>
          </a:p>
          <a:p>
            <a:r>
              <a:rPr lang="en-US" sz="1800" dirty="0" smtClean="0"/>
              <a:t>Content is designed for specific people</a:t>
            </a:r>
          </a:p>
          <a:p>
            <a:pPr lvl="1"/>
            <a:r>
              <a:rPr lang="en-US" sz="1800" dirty="0" smtClean="0"/>
              <a:t>Blog articles based on interest</a:t>
            </a:r>
          </a:p>
          <a:p>
            <a:pPr lvl="1"/>
            <a:r>
              <a:rPr lang="en-US" sz="1800" dirty="0" smtClean="0"/>
              <a:t>Technical articles for the computer programmer</a:t>
            </a:r>
          </a:p>
          <a:p>
            <a:pPr lvl="1"/>
            <a:r>
              <a:rPr lang="en-US" sz="1800" dirty="0" smtClean="0"/>
              <a:t>Business articles for the project manager</a:t>
            </a:r>
          </a:p>
          <a:p>
            <a:pPr lvl="1"/>
            <a:r>
              <a:rPr lang="en-US" sz="1800" dirty="0" smtClean="0"/>
              <a:t>Design articles for the UX person</a:t>
            </a:r>
          </a:p>
          <a:p>
            <a:pPr marL="457200" lvl="1" indent="0">
              <a:buNone/>
            </a:pPr>
            <a:endParaRPr lang="en-US" dirty="0" smtClean="0"/>
          </a:p>
        </p:txBody>
      </p:sp>
      <p:sp>
        <p:nvSpPr>
          <p:cNvPr id="3" name="Slide Number Placeholder 2"/>
          <p:cNvSpPr>
            <a:spLocks noGrp="1"/>
          </p:cNvSpPr>
          <p:nvPr>
            <p:ph type="sldNum" sz="quarter" idx="12"/>
          </p:nvPr>
        </p:nvSpPr>
        <p:spPr/>
        <p:txBody>
          <a:bodyPr/>
          <a:lstStyle/>
          <a:p>
            <a:fld id="{F4BE9768-D397-1A4D-9421-368F7A5C54F8}" type="slidenum">
              <a:rPr lang="en-US" smtClean="0"/>
              <a:t>8</a:t>
            </a:fld>
            <a:endParaRPr lang="en-US"/>
          </a:p>
        </p:txBody>
      </p:sp>
      <p:sp>
        <p:nvSpPr>
          <p:cNvPr id="6" name="Content Placeholder 5"/>
          <p:cNvSpPr>
            <a:spLocks noGrp="1"/>
          </p:cNvSpPr>
          <p:nvPr>
            <p:ph idx="13"/>
          </p:nvPr>
        </p:nvSpPr>
        <p:spPr/>
        <p:txBody>
          <a:bodyPr>
            <a:normAutofit lnSpcReduction="10000"/>
          </a:bodyPr>
          <a:lstStyle/>
          <a:p>
            <a:r>
              <a:rPr lang="en-US" dirty="0" smtClean="0"/>
              <a:t>WE DESIGN FOR PERSONAS</a:t>
            </a:r>
            <a:endParaRPr lang="en-US" dirty="0"/>
          </a:p>
        </p:txBody>
      </p:sp>
    </p:spTree>
    <p:extLst>
      <p:ext uri="{BB962C8B-B14F-4D97-AF65-F5344CB8AC3E}">
        <p14:creationId xmlns:p14="http://schemas.microsoft.com/office/powerpoint/2010/main" val="2812446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4294967295"/>
          </p:nvPr>
        </p:nvSpPr>
        <p:spPr>
          <a:xfrm>
            <a:off x="7010400" y="338138"/>
            <a:ext cx="2133600" cy="365125"/>
          </a:xfrm>
          <a:prstGeom prst="rect">
            <a:avLst/>
          </a:prstGeom>
        </p:spPr>
        <p:txBody>
          <a:bodyPr/>
          <a:lstStyle/>
          <a:p>
            <a:fld id="{0E7152F9-B94D-4045-8F96-D3191BE6DF7A}" type="slidenum">
              <a:rPr lang="en-US" sz="800" smtClean="0">
                <a:latin typeface="Helvetica"/>
                <a:cs typeface="Helvetica"/>
              </a:rPr>
              <a:t>9</a:t>
            </a:fld>
            <a:endParaRPr lang="en-US" sz="800" dirty="0">
              <a:latin typeface="Helvetica"/>
              <a:cs typeface="Helvetica"/>
            </a:endParaRPr>
          </a:p>
        </p:txBody>
      </p:sp>
      <p:cxnSp>
        <p:nvCxnSpPr>
          <p:cNvPr id="13" name="Straight Connector 12"/>
          <p:cNvCxnSpPr/>
          <p:nvPr/>
        </p:nvCxnSpPr>
        <p:spPr>
          <a:xfrm>
            <a:off x="550333" y="719680"/>
            <a:ext cx="8136467" cy="0"/>
          </a:xfrm>
          <a:prstGeom prst="line">
            <a:avLst/>
          </a:prstGeom>
          <a:ln w="3175" cmpd="sng">
            <a:solidFill>
              <a:schemeClr val="tx1"/>
            </a:solidFill>
            <a:round/>
          </a:ln>
          <a:effectLst/>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319" y="812799"/>
            <a:ext cx="3576493" cy="5474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 y="1188720"/>
            <a:ext cx="2225040" cy="3416320"/>
          </a:xfrm>
          <a:prstGeom prst="rect">
            <a:avLst/>
          </a:prstGeom>
          <a:noFill/>
        </p:spPr>
        <p:txBody>
          <a:bodyPr wrap="square" rtlCol="0">
            <a:spAutoFit/>
          </a:bodyPr>
          <a:lstStyle/>
          <a:p>
            <a:pPr algn="ctr"/>
            <a:r>
              <a:rPr lang="en-US" sz="2400" b="1" dirty="0" smtClean="0"/>
              <a:t>Example: </a:t>
            </a:r>
          </a:p>
          <a:p>
            <a:pPr algn="ctr"/>
            <a:r>
              <a:rPr lang="en-US" sz="2400" dirty="0" smtClean="0"/>
              <a:t>Nordstrom.com</a:t>
            </a:r>
          </a:p>
          <a:p>
            <a:pPr algn="ctr"/>
            <a:r>
              <a:rPr lang="en-US" sz="2400" dirty="0" smtClean="0"/>
              <a:t>Homepage</a:t>
            </a:r>
          </a:p>
          <a:p>
            <a:pPr algn="ctr"/>
            <a:endParaRPr lang="en-US" sz="2400" dirty="0" smtClean="0"/>
          </a:p>
          <a:p>
            <a:pPr algn="ctr"/>
            <a:endParaRPr lang="en-US" sz="2400" b="1" dirty="0" smtClean="0"/>
          </a:p>
          <a:p>
            <a:pPr algn="ctr"/>
            <a:r>
              <a:rPr lang="en-US" sz="2400" b="1" dirty="0" smtClean="0"/>
              <a:t>Use Case:</a:t>
            </a:r>
            <a:endParaRPr lang="en-US" sz="2400" b="1" dirty="0"/>
          </a:p>
          <a:p>
            <a:pPr algn="ctr"/>
            <a:r>
              <a:rPr lang="en-US" sz="2400" dirty="0" smtClean="0"/>
              <a:t>Semi-Frequent</a:t>
            </a:r>
          </a:p>
          <a:p>
            <a:pPr algn="ctr"/>
            <a:r>
              <a:rPr lang="en-US" sz="2400" dirty="0" smtClean="0"/>
              <a:t>Male Shopper</a:t>
            </a:r>
          </a:p>
          <a:p>
            <a:pPr algn="ctr"/>
            <a:r>
              <a:rPr lang="en-US" sz="2400" dirty="0" smtClean="0"/>
              <a:t>(</a:t>
            </a:r>
            <a:r>
              <a:rPr lang="en-US" sz="2400" dirty="0" err="1" smtClean="0"/>
              <a:t>cookied</a:t>
            </a:r>
            <a:r>
              <a:rPr lang="en-US" sz="2400" dirty="0" smtClean="0"/>
              <a:t>)</a:t>
            </a:r>
            <a:endParaRPr lang="en-US" sz="2400" dirty="0"/>
          </a:p>
        </p:txBody>
      </p:sp>
      <p:sp>
        <p:nvSpPr>
          <p:cNvPr id="3" name="Isosceles Triangle 2"/>
          <p:cNvSpPr/>
          <p:nvPr/>
        </p:nvSpPr>
        <p:spPr>
          <a:xfrm rot="16200000">
            <a:off x="6046649" y="2338376"/>
            <a:ext cx="1574800" cy="419713"/>
          </a:xfrm>
          <a:prstGeom prst="triangl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6200000">
            <a:off x="6046650" y="4746296"/>
            <a:ext cx="1574800" cy="419713"/>
          </a:xfrm>
          <a:prstGeom prst="triangl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122160" y="4725319"/>
            <a:ext cx="1899920" cy="461665"/>
          </a:xfrm>
          <a:prstGeom prst="rect">
            <a:avLst/>
          </a:prstGeom>
          <a:noFill/>
        </p:spPr>
        <p:txBody>
          <a:bodyPr wrap="square" rtlCol="0">
            <a:spAutoFit/>
          </a:bodyPr>
          <a:lstStyle/>
          <a:p>
            <a:pPr algn="ctr"/>
            <a:r>
              <a:rPr lang="en-US" sz="2400" b="1" dirty="0" smtClean="0"/>
              <a:t>Smart!</a:t>
            </a:r>
            <a:endParaRPr lang="en-US" sz="2400" dirty="0"/>
          </a:p>
        </p:txBody>
      </p:sp>
      <p:sp>
        <p:nvSpPr>
          <p:cNvPr id="16" name="TextBox 15"/>
          <p:cNvSpPr txBox="1"/>
          <p:nvPr/>
        </p:nvSpPr>
        <p:spPr>
          <a:xfrm>
            <a:off x="7122160" y="2194560"/>
            <a:ext cx="1899920" cy="461665"/>
          </a:xfrm>
          <a:prstGeom prst="rect">
            <a:avLst/>
          </a:prstGeom>
          <a:noFill/>
        </p:spPr>
        <p:txBody>
          <a:bodyPr wrap="square" rtlCol="0">
            <a:spAutoFit/>
          </a:bodyPr>
          <a:lstStyle/>
          <a:p>
            <a:pPr algn="ctr"/>
            <a:r>
              <a:rPr lang="en-US" sz="2400" b="1" dirty="0" smtClean="0"/>
              <a:t>Not Smart!</a:t>
            </a:r>
            <a:endParaRPr lang="en-US" sz="2400" dirty="0"/>
          </a:p>
        </p:txBody>
      </p:sp>
      <p:sp>
        <p:nvSpPr>
          <p:cNvPr id="17" name="Title 1"/>
          <p:cNvSpPr txBox="1">
            <a:spLocks/>
          </p:cNvSpPr>
          <p:nvPr/>
        </p:nvSpPr>
        <p:spPr>
          <a:xfrm>
            <a:off x="457200" y="274638"/>
            <a:ext cx="8229600" cy="4026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cap="all" dirty="0" smtClean="0">
                <a:solidFill>
                  <a:srgbClr val="E31B23"/>
                </a:solidFill>
                <a:latin typeface="Knockout 49 Liteweight"/>
                <a:cs typeface="Knockout 49 Liteweight"/>
              </a:rPr>
              <a:t>WEB ENGAGEMENT MANAGEMENT </a:t>
            </a:r>
            <a:r>
              <a:rPr lang="en-US" sz="2000" cap="all" dirty="0" smtClean="0">
                <a:latin typeface="Knockout 49 Liteweight"/>
                <a:cs typeface="Knockout 49 Liteweight"/>
              </a:rPr>
              <a:t>NORDSTROM</a:t>
            </a:r>
            <a:endParaRPr lang="en-US" sz="2000" cap="all" dirty="0">
              <a:latin typeface="Knockout 49 Liteweight"/>
              <a:cs typeface="Knockout 49 Liteweight"/>
            </a:endParaRPr>
          </a:p>
        </p:txBody>
      </p:sp>
      <p:cxnSp>
        <p:nvCxnSpPr>
          <p:cNvPr id="9" name="Straight Connector 8"/>
          <p:cNvCxnSpPr/>
          <p:nvPr/>
        </p:nvCxnSpPr>
        <p:spPr>
          <a:xfrm>
            <a:off x="2560320" y="978374"/>
            <a:ext cx="127508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82" y="4651983"/>
            <a:ext cx="2105025" cy="581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835400" y="879791"/>
            <a:ext cx="878840" cy="19716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2560320" y="978375"/>
            <a:ext cx="0" cy="4060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082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7889</TotalTime>
  <Words>3632</Words>
  <Application>Microsoft Macintosh PowerPoint</Application>
  <PresentationFormat>On-screen Show (4:3)</PresentationFormat>
  <Paragraphs>478</Paragraphs>
  <Slides>58</Slides>
  <Notes>28</Notes>
  <HiddenSlides>2</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Office Theme</vt:lpstr>
      <vt:lpstr>Custom Design</vt:lpstr>
      <vt:lpstr>CONTENT PERSONALIZATION</vt:lpstr>
      <vt:lpstr>INTRODUCTION</vt:lpstr>
      <vt:lpstr>WHO AM I</vt:lpstr>
      <vt:lpstr>CONTENT PERSONALIZATION</vt:lpstr>
      <vt:lpstr>THE PROBLEM</vt:lpstr>
      <vt:lpstr>PowerPoint Presentation</vt:lpstr>
      <vt:lpstr>CONTENT PERSONALIZATION</vt:lpstr>
      <vt:lpstr>ENGAGING CONTENT TARGETTED CONTENT</vt:lpstr>
      <vt:lpstr>PowerPoint Presentation</vt:lpstr>
      <vt:lpstr>PowerPoint Presentation</vt:lpstr>
      <vt:lpstr>PowerPoint Presentation</vt:lpstr>
      <vt:lpstr>NETFLIX REAL MONEY IN THE GAME</vt:lpstr>
      <vt:lpstr>PERSONALIZED RECOMMENDATIONS NETFLIX</vt:lpstr>
      <vt:lpstr>GETTING UNREAL</vt:lpstr>
      <vt:lpstr>PowerPoint Presentation</vt:lpstr>
      <vt:lpstr>MARKETING 101</vt:lpstr>
      <vt:lpstr>MARKETING BACKGROUND</vt:lpstr>
      <vt:lpstr>MARKETING BACKGROUND</vt:lpstr>
      <vt:lpstr>CASE STUDY</vt:lpstr>
      <vt:lpstr>CASE STUDY – MyWell-Being.com</vt:lpstr>
      <vt:lpstr>Humana Program Background</vt:lpstr>
      <vt:lpstr>ENGAGEMENT STRATEGY</vt:lpstr>
      <vt:lpstr>ENGAGEMENT STRATEGY</vt:lpstr>
      <vt:lpstr>ENGAGEMENT</vt:lpstr>
      <vt:lpstr>CASE STUDY</vt:lpstr>
      <vt:lpstr>ENGAGEMENT</vt:lpstr>
      <vt:lpstr>ANOTHER EXAMPLE</vt:lpstr>
      <vt:lpstr>MARKETING BACKGROUND</vt:lpstr>
      <vt:lpstr>BREAST TOMO TARGET MARKETS</vt:lpstr>
      <vt:lpstr>3-D MAMMO CAMPAIGN PRIMARY TARGET MARKET</vt:lpstr>
      <vt:lpstr>PowerPoint Presentation</vt:lpstr>
      <vt:lpstr>PowerPoint Presentation</vt:lpstr>
      <vt:lpstr>BREAST TOMO WHAT IS WEM?</vt:lpstr>
      <vt:lpstr>APPROACH</vt:lpstr>
      <vt:lpstr>BREAST TOMO WEM STRATEGY</vt:lpstr>
      <vt:lpstr>TRACKING AND SCORING</vt:lpstr>
      <vt:lpstr>ENGAGEMENT-BASED USER PATH</vt:lpstr>
      <vt:lpstr>PERSONALIZATION USER TYPE</vt:lpstr>
      <vt:lpstr>BREAST TOMO ROLE-BASED USER PATH</vt:lpstr>
      <vt:lpstr>BREAST TOMO WEM CONTENT PLACEMENT</vt:lpstr>
      <vt:lpstr>THE CODE</vt:lpstr>
      <vt:lpstr>Web Engagement Module</vt:lpstr>
      <vt:lpstr>PROJECT/WEM</vt:lpstr>
      <vt:lpstr>ENGAGEMENT API</vt:lpstr>
      <vt:lpstr>WEM</vt:lpstr>
      <vt:lpstr>WEM</vt:lpstr>
      <vt:lpstr>WEM</vt:lpstr>
      <vt:lpstr>WEM</vt:lpstr>
      <vt:lpstr>WEM</vt:lpstr>
      <vt:lpstr>WEM</vt:lpstr>
      <vt:lpstr>WEM</vt:lpstr>
      <vt:lpstr>WEM</vt:lpstr>
      <vt:lpstr>WEM</vt:lpstr>
      <vt:lpstr>WEM</vt:lpstr>
      <vt:lpstr>WEM</vt:lpstr>
      <vt:lpstr>AUTOMATING THIS</vt:lpstr>
      <vt:lpstr>AUTOMATING THIS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Cael Spillane</dc:creator>
  <cp:lastModifiedBy>Jason Yarrington</cp:lastModifiedBy>
  <cp:revision>117</cp:revision>
  <dcterms:created xsi:type="dcterms:W3CDTF">2012-05-24T17:19:13Z</dcterms:created>
  <dcterms:modified xsi:type="dcterms:W3CDTF">2013-01-22T03:19:52Z</dcterms:modified>
</cp:coreProperties>
</file>